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handoutMasterIdLst>
    <p:handoutMasterId r:id="rId53"/>
  </p:handoutMasterIdLst>
  <p:sldIdLst>
    <p:sldId id="275" r:id="rId5"/>
    <p:sldId id="307" r:id="rId6"/>
    <p:sldId id="303" r:id="rId7"/>
    <p:sldId id="305" r:id="rId8"/>
    <p:sldId id="285" r:id="rId9"/>
    <p:sldId id="308" r:id="rId10"/>
    <p:sldId id="287" r:id="rId11"/>
    <p:sldId id="309" r:id="rId12"/>
    <p:sldId id="288" r:id="rId13"/>
    <p:sldId id="296" r:id="rId14"/>
    <p:sldId id="286" r:id="rId15"/>
    <p:sldId id="290" r:id="rId16"/>
    <p:sldId id="293" r:id="rId17"/>
    <p:sldId id="292" r:id="rId18"/>
    <p:sldId id="310" r:id="rId19"/>
    <p:sldId id="295" r:id="rId20"/>
    <p:sldId id="311" r:id="rId21"/>
    <p:sldId id="312" r:id="rId22"/>
    <p:sldId id="313" r:id="rId23"/>
    <p:sldId id="294" r:id="rId24"/>
    <p:sldId id="298" r:id="rId25"/>
    <p:sldId id="314" r:id="rId26"/>
    <p:sldId id="345" r:id="rId27"/>
    <p:sldId id="316" r:id="rId28"/>
    <p:sldId id="325" r:id="rId29"/>
    <p:sldId id="327" r:id="rId30"/>
    <p:sldId id="329" r:id="rId31"/>
    <p:sldId id="347" r:id="rId32"/>
    <p:sldId id="330" r:id="rId33"/>
    <p:sldId id="348" r:id="rId34"/>
    <p:sldId id="349" r:id="rId35"/>
    <p:sldId id="350" r:id="rId36"/>
    <p:sldId id="332" r:id="rId37"/>
    <p:sldId id="337" r:id="rId38"/>
    <p:sldId id="338" r:id="rId39"/>
    <p:sldId id="339" r:id="rId40"/>
    <p:sldId id="340" r:id="rId41"/>
    <p:sldId id="341" r:id="rId42"/>
    <p:sldId id="351" r:id="rId43"/>
    <p:sldId id="342" r:id="rId44"/>
    <p:sldId id="343" r:id="rId45"/>
    <p:sldId id="344" r:id="rId46"/>
    <p:sldId id="331" r:id="rId47"/>
    <p:sldId id="352" r:id="rId48"/>
    <p:sldId id="291" r:id="rId49"/>
    <p:sldId id="302" r:id="rId50"/>
    <p:sldId id="280" r:id="rId51"/>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entury Gothic" panose="020B0502020202020204" pitchFamily="34" charset="0"/>
      <p:regular r:id="rId60"/>
      <p:bold r:id="rId61"/>
      <p:italic r:id="rId62"/>
      <p:boldItalic r:id="rId63"/>
    </p:embeddedFont>
    <p:embeddedFont>
      <p:font typeface="Lora" pitchFamily="2"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AF"/>
    <a:srgbClr val="FFE07D"/>
    <a:srgbClr val="E52D4A"/>
    <a:srgbClr val="B9D4F1"/>
    <a:srgbClr val="B7E0FF"/>
    <a:srgbClr val="0070C0"/>
    <a:srgbClr val="B5DBDB"/>
    <a:srgbClr val="009999"/>
    <a:srgbClr val="E31737"/>
    <a:srgbClr val="C6C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5226" autoAdjust="0"/>
  </p:normalViewPr>
  <p:slideViewPr>
    <p:cSldViewPr snapToGrid="0" showGuides="1">
      <p:cViewPr>
        <p:scale>
          <a:sx n="50" d="100"/>
          <a:sy n="50" d="100"/>
        </p:scale>
        <p:origin x="1949" y="739"/>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11/5/2021</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6.536"/>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7.90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106090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10</a:t>
            </a:fld>
            <a:endParaRPr lang="en-US" dirty="0"/>
          </a:p>
        </p:txBody>
      </p:sp>
    </p:spTree>
    <p:extLst>
      <p:ext uri="{BB962C8B-B14F-4D97-AF65-F5344CB8AC3E}">
        <p14:creationId xmlns:p14="http://schemas.microsoft.com/office/powerpoint/2010/main" val="360896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Calibri "/>
              </a:rPr>
              <a:t>https://www.investopedia.com/terms/t/telemarketing.asp#:~:text=Key%20Takeaways-,Telemarketing%20is%20the%20direct%20marketing%20of%20goods%20or%20services%20to,lead%20generation%2C%20and%20sales%20calls.</a:t>
            </a:r>
          </a:p>
        </p:txBody>
      </p:sp>
      <p:sp>
        <p:nvSpPr>
          <p:cNvPr id="4" name="Slide Number Placeholder 3"/>
          <p:cNvSpPr>
            <a:spLocks noGrp="1"/>
          </p:cNvSpPr>
          <p:nvPr>
            <p:ph type="sldNum" sz="quarter" idx="5"/>
          </p:nvPr>
        </p:nvSpPr>
        <p:spPr/>
        <p:txBody>
          <a:bodyPr/>
          <a:lstStyle/>
          <a:p>
            <a:fld id="{5A226AB8-ACBE-42E6-92F5-667EDDCD9652}" type="slidenum">
              <a:rPr lang="en-US" smtClean="0"/>
              <a:t>12</a:t>
            </a:fld>
            <a:endParaRPr lang="en-US" dirty="0"/>
          </a:p>
        </p:txBody>
      </p:sp>
    </p:spTree>
    <p:extLst>
      <p:ext uri="{BB962C8B-B14F-4D97-AF65-F5344CB8AC3E}">
        <p14:creationId xmlns:p14="http://schemas.microsoft.com/office/powerpoint/2010/main" val="172062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00000"/>
                </a:solidFill>
                <a:effectLst/>
                <a:latin typeface="+mn-lt"/>
              </a:rPr>
              <a:t>As much as we are crazy for telemarketing, we cannot ignore the persistent problems facing it today.</a:t>
            </a:r>
          </a:p>
          <a:p>
            <a:pPr algn="l" fontAlgn="base"/>
            <a:endParaRPr lang="en-US" b="0" i="0" dirty="0">
              <a:solidFill>
                <a:srgbClr val="000000"/>
              </a:solidFill>
              <a:effectLst/>
              <a:latin typeface="+mn-l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Rejection: </a:t>
            </a:r>
            <a:r>
              <a:rPr lang="en-US" b="0" i="0" dirty="0">
                <a:effectLst/>
                <a:latin typeface="+mn-lt"/>
              </a:rPr>
              <a:t>B2B marketers are getting rejected as more people have cynical whenever they receive a telemarketer.</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effectLst/>
              <a:latin typeface="+mn-l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dirty="0">
                <a:effectLst/>
                <a:latin typeface="+mn-lt"/>
              </a:rPr>
              <a:t>Increased costs</a:t>
            </a:r>
            <a:r>
              <a:rPr lang="en-US" sz="1200" b="0" i="0" dirty="0">
                <a:solidFill>
                  <a:srgbClr val="000000"/>
                </a:solidFill>
                <a:effectLst/>
                <a:latin typeface="+mn-lt"/>
              </a:rPr>
              <a:t>: </a:t>
            </a:r>
            <a:r>
              <a:rPr lang="en-US" dirty="0">
                <a:latin typeface="+mn-lt"/>
              </a:rPr>
              <a:t>You </a:t>
            </a:r>
            <a:r>
              <a:rPr lang="en-US" b="0" i="0" dirty="0">
                <a:effectLst/>
                <a:latin typeface="+mn-lt"/>
              </a:rPr>
              <a:t>cannot initiate a cold calling campaign without churning out a hefty sum of money.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117096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sales methods tend to be moving towards a more digital landscape.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This includes anything from email marketing and social media, to live chat systems and videos.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 For this reason, it’s an understandable concern by traditional salespeople that telemarketing could soon be on the way out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 – but is this a validated worry?</a:t>
            </a:r>
            <a:endParaRPr lang="en-CA" dirty="0">
              <a:latin typeface="+mn-lt"/>
            </a:endParaRPr>
          </a:p>
          <a:p>
            <a:pPr algn="l"/>
            <a:endParaRPr lang="en-US" b="0" i="0" dirty="0">
              <a:solidFill>
                <a:srgbClr val="555D63"/>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Telemarketing is a valuable marketing tool if you get it right.</a:t>
            </a:r>
            <a:endParaRPr lang="en-CA" dirty="0">
              <a:latin typeface="+mn-lt"/>
            </a:endParaRPr>
          </a:p>
          <a:p>
            <a:pPr algn="l"/>
            <a:endParaRPr lang="en-US" b="0" i="0" dirty="0">
              <a:solidFill>
                <a:srgbClr val="555D63"/>
              </a:solidFill>
              <a:effectLst/>
              <a:latin typeface="+mn-lt"/>
            </a:endParaRPr>
          </a:p>
          <a:p>
            <a:pPr algn="l"/>
            <a:r>
              <a:rPr lang="en-US" b="0" i="0" dirty="0">
                <a:solidFill>
                  <a:srgbClr val="555D63"/>
                </a:solidFill>
                <a:effectLst/>
                <a:latin typeface="+mn-lt"/>
              </a:rPr>
              <a:t>This first step in your campaign plan is to determine your objective. What's your primary objective for the campaign?</a:t>
            </a:r>
          </a:p>
          <a:p>
            <a:pPr algn="l">
              <a:buFont typeface="Arial" panose="020B0604020202020204" pitchFamily="34" charset="0"/>
              <a:buChar char="•"/>
            </a:pPr>
            <a:r>
              <a:rPr lang="en-US" b="0" i="0" dirty="0">
                <a:solidFill>
                  <a:srgbClr val="555D63"/>
                </a:solidFill>
                <a:effectLst/>
                <a:latin typeface="+mn-lt"/>
              </a:rPr>
              <a:t>Lead generation</a:t>
            </a:r>
          </a:p>
          <a:p>
            <a:pPr algn="l">
              <a:buFont typeface="Arial" panose="020B0604020202020204" pitchFamily="34" charset="0"/>
              <a:buChar char="•"/>
            </a:pPr>
            <a:r>
              <a:rPr lang="en-US" b="0" i="0" dirty="0">
                <a:solidFill>
                  <a:srgbClr val="555D63"/>
                </a:solidFill>
                <a:effectLst/>
                <a:latin typeface="+mn-lt"/>
              </a:rPr>
              <a:t>Generate sales transactions</a:t>
            </a:r>
          </a:p>
          <a:p>
            <a:pPr algn="l">
              <a:buFont typeface="Arial" panose="020B0604020202020204" pitchFamily="34" charset="0"/>
              <a:buChar char="•"/>
            </a:pPr>
            <a:r>
              <a:rPr lang="en-US" b="0" i="0" dirty="0">
                <a:solidFill>
                  <a:srgbClr val="555D63"/>
                </a:solidFill>
                <a:effectLst/>
                <a:latin typeface="+mn-lt"/>
              </a:rPr>
              <a:t>Customer service</a:t>
            </a:r>
          </a:p>
          <a:p>
            <a:pPr algn="l">
              <a:buFont typeface="Arial" panose="020B0604020202020204" pitchFamily="34" charset="0"/>
              <a:buChar char="•"/>
            </a:pPr>
            <a:r>
              <a:rPr lang="en-US" b="0" i="0" dirty="0">
                <a:solidFill>
                  <a:srgbClr val="555D63"/>
                </a:solidFill>
                <a:effectLst/>
                <a:latin typeface="+mn-lt"/>
              </a:rPr>
              <a:t>Market research</a:t>
            </a:r>
          </a:p>
          <a:p>
            <a:pPr algn="l">
              <a:buFont typeface="Arial" panose="020B0604020202020204" pitchFamily="34" charset="0"/>
              <a:buChar char="•"/>
            </a:pPr>
            <a:r>
              <a:rPr lang="en-US" b="0" i="0" dirty="0">
                <a:solidFill>
                  <a:srgbClr val="555D63"/>
                </a:solidFill>
                <a:effectLst/>
                <a:latin typeface="+mn-lt"/>
              </a:rPr>
              <a:t>Branding</a:t>
            </a:r>
          </a:p>
          <a:p>
            <a:pPr algn="l">
              <a:buFont typeface="Arial" panose="020B0604020202020204" pitchFamily="34" charset="0"/>
              <a:buChar char="•"/>
            </a:pPr>
            <a:r>
              <a:rPr lang="en-US" b="0" i="0" dirty="0">
                <a:solidFill>
                  <a:srgbClr val="555D63"/>
                </a:solidFill>
                <a:effectLst/>
                <a:latin typeface="+mn-lt"/>
              </a:rPr>
              <a:t>Other</a:t>
            </a:r>
          </a:p>
          <a:p>
            <a:endParaRPr lang="en-CA" dirty="0">
              <a:latin typeface="+mn-lt"/>
            </a:endParaRPr>
          </a:p>
          <a:p>
            <a:endParaRPr lang="en-CA" dirty="0">
              <a:latin typeface="+mn-lt"/>
            </a:endParaRPr>
          </a:p>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320792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 Medium and high level managers responsible for marketing and sales efforts in financial and service based industries</a:t>
            </a:r>
          </a:p>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2339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107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26</a:t>
            </a:fld>
            <a:endParaRPr lang="en-US" dirty="0"/>
          </a:p>
        </p:txBody>
      </p:sp>
    </p:spTree>
    <p:extLst>
      <p:ext uri="{BB962C8B-B14F-4D97-AF65-F5344CB8AC3E}">
        <p14:creationId xmlns:p14="http://schemas.microsoft.com/office/powerpoint/2010/main" val="425281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b="1">
                <a:solidFill>
                  <a:schemeClr val="tx2"/>
                </a:solidFill>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84F1788B-E24E-4E2C-953A-712465B01C2A}" type="datetime4">
              <a:rPr lang="en-US" smtClean="0"/>
              <a:t>November 5, 2021</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9" name="Rectangle 8">
            <a:extLst>
              <a:ext uri="{FF2B5EF4-FFF2-40B4-BE49-F238E27FC236}">
                <a16:creationId xmlns:a16="http://schemas.microsoft.com/office/drawing/2014/main" id="{C561851F-0701-4A1C-984E-43D788E2CE5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CCC2A6-C130-4BD1-86D4-02FEC5541C79}"/>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74D6E4-4890-4CA3-B852-F19DA39B42D2}"/>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8D5B47E-DA24-45C4-9EAE-DACDEB5E112E}"/>
              </a:ext>
              <a:ext uri="{C183D7F6-B498-43B3-948B-1728B52AA6E4}">
                <adec:decorative xmlns:adec="http://schemas.microsoft.com/office/drawing/2017/decorative" val="1"/>
              </a:ext>
            </a:extLst>
          </p:cNvPr>
          <p:cNvSpPr/>
          <p:nvPr userDrawn="1"/>
        </p:nvSpPr>
        <p:spPr>
          <a:xfrm>
            <a:off x="0" y="18542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CDBFE9-6504-40B3-B954-B339374276B8}"/>
              </a:ext>
            </a:extLst>
          </p:cNvPr>
          <p:cNvSpPr txBox="1"/>
          <p:nvPr userDrawn="1"/>
        </p:nvSpPr>
        <p:spPr>
          <a:xfrm>
            <a:off x="3355069" y="31197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Verdana" panose="020B0604030504040204" pitchFamily="34" charset="0"/>
                <a:ea typeface="Verdana" panose="020B0604030504040204" pitchFamily="34" charset="0"/>
              </a:rPr>
              <a:t>THANK</a:t>
            </a:r>
            <a:r>
              <a:rPr lang="en-US" sz="6000" dirty="0">
                <a:solidFill>
                  <a:schemeClr val="bg1"/>
                </a:solidFill>
                <a:latin typeface="Verdana" panose="020B0604030504040204" pitchFamily="34" charset="0"/>
                <a:ea typeface="Verdana" panose="020B0604030504040204" pitchFamily="34" charset="0"/>
              </a:rPr>
              <a:t> YOU</a:t>
            </a:r>
            <a:endParaRPr lang="en-US" sz="6600" dirty="0">
              <a:solidFill>
                <a:schemeClr val="bg1"/>
              </a:solidFill>
              <a:latin typeface="Verdana" panose="020B0604030504040204" pitchFamily="34" charset="0"/>
              <a:ea typeface="Verdana" panose="020B0604030504040204" pitchFamily="34" charset="0"/>
            </a:endParaRPr>
          </a:p>
        </p:txBody>
      </p:sp>
      <p:sp>
        <p:nvSpPr>
          <p:cNvPr id="8" name="Rectangle 7">
            <a:hlinkClick r:id="rId2"/>
            <a:extLst>
              <a:ext uri="{FF2B5EF4-FFF2-40B4-BE49-F238E27FC236}">
                <a16:creationId xmlns:a16="http://schemas.microsoft.com/office/drawing/2014/main" id="{2DBD3119-712E-476F-985A-0F7EF019A246}"/>
              </a:ext>
              <a:ext uri="{C183D7F6-B498-43B3-948B-1728B52AA6E4}">
                <adec:decorative xmlns:adec="http://schemas.microsoft.com/office/drawing/2017/decorative" val="1"/>
              </a:ext>
            </a:extLst>
          </p:cNvPr>
          <p:cNvSpPr/>
          <p:nvPr userDrawn="1"/>
        </p:nvSpPr>
        <p:spPr>
          <a:xfrm>
            <a:off x="52705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9A5DC16-8951-4997-8735-2B98AF87962A}"/>
              </a:ext>
              <a:ext uri="{C183D7F6-B498-43B3-948B-1728B52AA6E4}">
                <adec:decorative xmlns:adec="http://schemas.microsoft.com/office/drawing/2017/decorative" val="1"/>
              </a:ext>
            </a:extLst>
          </p:cNvPr>
          <p:cNvSpPr/>
          <p:nvPr userDrawn="1"/>
        </p:nvSpPr>
        <p:spPr>
          <a:xfrm>
            <a:off x="5270500" y="5859147"/>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2">
            <a:extLst>
              <a:ext uri="{FF2B5EF4-FFF2-40B4-BE49-F238E27FC236}">
                <a16:creationId xmlns:a16="http://schemas.microsoft.com/office/drawing/2014/main" id="{3FC8325E-FC55-4392-AB8F-00A0F3E20BCA}"/>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Tree>
    <p:extLst>
      <p:ext uri="{BB962C8B-B14F-4D97-AF65-F5344CB8AC3E}">
        <p14:creationId xmlns:p14="http://schemas.microsoft.com/office/powerpoint/2010/main" val="57031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2F14E2-1B64-4CA1-8BF4-6A7CC8A176A1}"/>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FE958875-B9A7-4A5B-99D6-22A684F1533F}"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6" name="Rectangle 5">
            <a:extLst>
              <a:ext uri="{FF2B5EF4-FFF2-40B4-BE49-F238E27FC236}">
                <a16:creationId xmlns:a16="http://schemas.microsoft.com/office/drawing/2014/main" id="{BA77C9E9-1218-40D5-8D1E-BD5C56FFAC1C}"/>
              </a:ext>
              <a:ext uri="{C183D7F6-B498-43B3-948B-1728B52AA6E4}">
                <adec:decorative xmlns:adec="http://schemas.microsoft.com/office/drawing/2017/decorative" val="1"/>
              </a:ext>
            </a:extLst>
          </p:cNvPr>
          <p:cNvSpPr/>
          <p:nvPr userDrawn="1"/>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a:hlinkClick r:id="rId2"/>
            <a:extLst>
              <a:ext uri="{FF2B5EF4-FFF2-40B4-BE49-F238E27FC236}">
                <a16:creationId xmlns:a16="http://schemas.microsoft.com/office/drawing/2014/main" id="{6050FFF9-AEEA-410C-9BD9-20C0AC9B62B7}"/>
              </a:ext>
              <a:ext uri="{C183D7F6-B498-43B3-948B-1728B52AA6E4}">
                <adec:decorative xmlns:adec="http://schemas.microsoft.com/office/drawing/2017/decorative" val="1"/>
              </a:ext>
            </a:extLst>
          </p:cNvPr>
          <p:cNvSpPr/>
          <p:nvPr userDrawn="1"/>
        </p:nvSpPr>
        <p:spPr>
          <a:xfrm>
            <a:off x="9944100" y="4780063"/>
            <a:ext cx="22479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7447159-CCA5-4520-8243-55CD56CA1C5F}"/>
              </a:ext>
            </a:extLst>
          </p:cNvPr>
          <p:cNvSpPr>
            <a:spLocks noGrp="1"/>
          </p:cNvSpPr>
          <p:nvPr>
            <p:ph type="title" hasCustomPrompt="1"/>
          </p:nvPr>
        </p:nvSpPr>
        <p:spPr>
          <a:xfrm>
            <a:off x="486003" y="2417622"/>
            <a:ext cx="5786662" cy="747897"/>
          </a:xfrm>
          <a:noFill/>
        </p:spPr>
        <p:txBody>
          <a:bodyPr wrap="square" lIns="0" tIns="0" rIns="0" bIns="0" rtlCol="0" anchor="ctr">
            <a:spAutoFit/>
          </a:bodyPr>
          <a:lstStyle>
            <a:lvl1pPr>
              <a:defRPr lang="en-US" sz="5400" b="1" kern="1200" dirty="0" smtClean="0">
                <a:solidFill>
                  <a:schemeClr val="bg1"/>
                </a:solidFill>
                <a:latin typeface="Verdana" panose="020B0604030504040204" pitchFamily="34" charset="0"/>
                <a:ea typeface="Verdana" panose="020B0604030504040204" pitchFamily="34" charset="0"/>
                <a:cs typeface="+mn-cs"/>
              </a:defRPr>
            </a:lvl1pPr>
          </a:lstStyle>
          <a:p>
            <a:pPr marL="0" lvl="0"/>
            <a:r>
              <a:rPr lang="en-US" dirty="0"/>
              <a:t>Title</a:t>
            </a:r>
          </a:p>
        </p:txBody>
      </p:sp>
      <p:sp>
        <p:nvSpPr>
          <p:cNvPr id="12" name="Text Placeholder 2">
            <a:extLst>
              <a:ext uri="{FF2B5EF4-FFF2-40B4-BE49-F238E27FC236}">
                <a16:creationId xmlns:a16="http://schemas.microsoft.com/office/drawing/2014/main" id="{A6A44F8F-40FE-42F9-8780-21FAD613D480}"/>
              </a:ext>
            </a:extLst>
          </p:cNvPr>
          <p:cNvSpPr>
            <a:spLocks noGrp="1"/>
          </p:cNvSpPr>
          <p:nvPr>
            <p:ph type="body" idx="1" hasCustomPrompt="1"/>
          </p:nvPr>
        </p:nvSpPr>
        <p:spPr>
          <a:xfrm>
            <a:off x="486003" y="3589358"/>
            <a:ext cx="5786662" cy="957191"/>
          </a:xfrm>
        </p:spPr>
        <p:txBody>
          <a:bodyPr>
            <a:noAutofit/>
          </a:bodyPr>
          <a:lstStyle>
            <a:lvl1pPr marL="0" indent="0">
              <a:buNone/>
              <a:defRPr lang="en-US" sz="4800" kern="1200" dirty="0" smtClean="0">
                <a:solidFill>
                  <a:schemeClr val="bg1"/>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Tree>
    <p:extLst>
      <p:ext uri="{BB962C8B-B14F-4D97-AF65-F5344CB8AC3E}">
        <p14:creationId xmlns:p14="http://schemas.microsoft.com/office/powerpoint/2010/main" val="70970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10460854" y="6283550"/>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9641150" y="5743852"/>
            <a:ext cx="2550850" cy="111414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231707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276513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10827" y="399611"/>
            <a:ext cx="5900691" cy="1495794"/>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vert="horz" lIns="91440" tIns="45720" rIns="91440" bIns="45720" rtlCol="0" anchor="ctr"/>
          <a:lstStyle>
            <a:lvl1pPr>
              <a:defRPr lang="en-US" smtClean="0"/>
            </a:lvl1pPr>
          </a:lstStyle>
          <a:p>
            <a:fld id="{5A4A7955-6230-48B4-BD8B-A7C460F75945}" type="slidenum">
              <a:rPr lang="en-CA" smtClean="0"/>
              <a:pPr/>
              <a:t>‹#›</a:t>
            </a:fld>
            <a:endParaRPr lang="en-CA" dirty="0"/>
          </a:p>
        </p:txBody>
      </p:sp>
      <p:sp>
        <p:nvSpPr>
          <p:cNvPr id="7" name="Text Placeholder 2">
            <a:extLst>
              <a:ext uri="{FF2B5EF4-FFF2-40B4-BE49-F238E27FC236}">
                <a16:creationId xmlns:a16="http://schemas.microsoft.com/office/drawing/2014/main" id="{DD825E6D-A27F-46E4-A7A3-BA209FD3D1FE}"/>
              </a:ext>
            </a:extLst>
          </p:cNvPr>
          <p:cNvSpPr>
            <a:spLocks noGrp="1"/>
          </p:cNvSpPr>
          <p:nvPr>
            <p:ph type="body" idx="13" hasCustomPrompt="1"/>
          </p:nvPr>
        </p:nvSpPr>
        <p:spPr>
          <a:xfrm>
            <a:off x="810827" y="2295018"/>
            <a:ext cx="5900690" cy="1133982"/>
          </a:xfrm>
        </p:spPr>
        <p:txBody>
          <a:bodyPr>
            <a:noAutofit/>
          </a:bodyPr>
          <a:lstStyle>
            <a:lvl1pPr marL="0" indent="0">
              <a:buNone/>
              <a:defRPr lang="en-US" sz="3600" kern="1200" dirty="0" smtClean="0">
                <a:solidFill>
                  <a:schemeClr val="tx2">
                    <a:lumMod val="60000"/>
                    <a:lumOff val="40000"/>
                  </a:schemeClr>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
        <p:nvSpPr>
          <p:cNvPr id="11" name="Rectangle 10">
            <a:extLst>
              <a:ext uri="{FF2B5EF4-FFF2-40B4-BE49-F238E27FC236}">
                <a16:creationId xmlns:a16="http://schemas.microsoft.com/office/drawing/2014/main" id="{C3C6B83B-A9A7-4374-87D5-67124CABFA73}"/>
              </a:ext>
              <a:ext uri="{C183D7F6-B498-43B3-948B-1728B52AA6E4}">
                <adec:decorative xmlns:adec="http://schemas.microsoft.com/office/drawing/2017/decorative" val="1"/>
              </a:ext>
            </a:extLst>
          </p:cNvPr>
          <p:cNvSpPr/>
          <p:nvPr userDrawn="1"/>
        </p:nvSpPr>
        <p:spPr>
          <a:xfrm rot="16200000">
            <a:off x="-1647671" y="1647671"/>
            <a:ext cx="3879542"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hlinkClick r:id="rId2"/>
            <a:extLst>
              <a:ext uri="{FF2B5EF4-FFF2-40B4-BE49-F238E27FC236}">
                <a16:creationId xmlns:a16="http://schemas.microsoft.com/office/drawing/2014/main" id="{63227349-A839-46C1-9807-BCE7C4D7EAEA}"/>
              </a:ext>
              <a:ext uri="{C183D7F6-B498-43B3-948B-1728B52AA6E4}">
                <adec:decorative xmlns:adec="http://schemas.microsoft.com/office/drawing/2017/decorative" val="1"/>
              </a:ext>
            </a:extLst>
          </p:cNvPr>
          <p:cNvSpPr/>
          <p:nvPr userDrawn="1"/>
        </p:nvSpPr>
        <p:spPr>
          <a:xfrm rot="5400000">
            <a:off x="11039202" y="5705202"/>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02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a:xfrm>
            <a:off x="838200" y="1136342"/>
            <a:ext cx="10515600" cy="5040621"/>
          </a:xfrm>
        </p:spPr>
        <p:txBody>
          <a:bodyPr/>
          <a:lstStyle>
            <a:lvl1pPr>
              <a:lnSpc>
                <a:spcPct val="114000"/>
              </a:lnSpc>
              <a:spcBef>
                <a:spcPts val="0"/>
              </a:spcBef>
              <a:spcAft>
                <a:spcPts val="600"/>
              </a:spcAft>
              <a:defRPr>
                <a:solidFill>
                  <a:schemeClr val="tx2"/>
                </a:solidFill>
              </a:defRPr>
            </a:lvl1pPr>
            <a:lvl2pPr>
              <a:lnSpc>
                <a:spcPct val="114000"/>
              </a:lnSpc>
              <a:spcBef>
                <a:spcPts val="0"/>
              </a:spcBef>
              <a:spcAft>
                <a:spcPts val="600"/>
              </a:spcAft>
              <a:defRPr>
                <a:solidFill>
                  <a:schemeClr val="tx2"/>
                </a:solidFill>
              </a:defRPr>
            </a:lvl2pPr>
            <a:lvl3pPr>
              <a:lnSpc>
                <a:spcPct val="114000"/>
              </a:lnSpc>
              <a:spcBef>
                <a:spcPts val="0"/>
              </a:spcBef>
              <a:spcAft>
                <a:spcPts val="600"/>
              </a:spcAft>
              <a:defRPr>
                <a:solidFill>
                  <a:schemeClr val="tx2"/>
                </a:solidFill>
              </a:defRPr>
            </a:lvl3pPr>
            <a:lvl4pPr>
              <a:lnSpc>
                <a:spcPct val="114000"/>
              </a:lnSpc>
              <a:spcBef>
                <a:spcPts val="0"/>
              </a:spcBef>
              <a:spcAft>
                <a:spcPts val="600"/>
              </a:spcAft>
              <a:defRPr>
                <a:solidFill>
                  <a:schemeClr val="tx2"/>
                </a:solidFill>
              </a:defRPr>
            </a:lvl4pPr>
            <a:lvl5pPr>
              <a:lnSpc>
                <a:spcPct val="114000"/>
              </a:lnSpc>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6930A8C6-9A44-490A-A374-BD13571B9A3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DE89EE0-F6AE-4CEA-A26B-2646AF9C0401}"/>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35D9FF6-72F7-4206-99C8-4E5A4D39A087}"/>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Tree>
    <p:extLst>
      <p:ext uri="{BB962C8B-B14F-4D97-AF65-F5344CB8AC3E}">
        <p14:creationId xmlns:p14="http://schemas.microsoft.com/office/powerpoint/2010/main" val="67980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8" name="Title 1">
            <a:extLst>
              <a:ext uri="{FF2B5EF4-FFF2-40B4-BE49-F238E27FC236}">
                <a16:creationId xmlns:a16="http://schemas.microsoft.com/office/drawing/2014/main" id="{A20B48FF-BA5C-42EB-894A-00D4E8EC34E0}"/>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
        <p:nvSpPr>
          <p:cNvPr id="9" name="Rectangle 8">
            <a:extLst>
              <a:ext uri="{FF2B5EF4-FFF2-40B4-BE49-F238E27FC236}">
                <a16:creationId xmlns:a16="http://schemas.microsoft.com/office/drawing/2014/main" id="{89CFFB33-77D5-41FC-A8C5-C79E5025E7D7}"/>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2143F0F-C8A6-4154-A784-D6BDFE6CCDF3}"/>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1A3D87A1-D564-43A3-AFC6-98A160180139}"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217B15DF-0ABB-46DE-B835-BE23BE4D3A94}"/>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91379A-81BE-45B5-894D-264A15D695E5}"/>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67F3D9EC-BF56-4362-AD12-CA4BA25FAF4E}"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00482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83503-A4FE-4B6F-9D7D-865FA7F5DD7F}" type="datetime4">
              <a:rPr lang="en-US" smtClean="0"/>
              <a:t>November 5, 2021</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60" r:id="rId4"/>
    <p:sldLayoutId id="2147483658" r:id="rId5"/>
    <p:sldLayoutId id="2147483650" r:id="rId6"/>
    <p:sldLayoutId id="2147483654" r:id="rId7"/>
    <p:sldLayoutId id="2147483655" r:id="rId8"/>
    <p:sldLayoutId id="2147483656" r:id="rId9"/>
    <p:sldLayoutId id="2147483659" r:id="rId1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swlh/using-machine-learning-to-predict-subscription-to-bank-term-deposits-for-clients-with-python-aec8a4690807"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github.com/mcabinaya/Bank-Marketing-Data-Analysis" TargetMode="External"/><Relationship Id="rId4" Type="http://schemas.openxmlformats.org/officeDocument/2006/relationships/hyperlink" Target="https://rpubs.com/alfandash/lbb-classification-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ustomXml" Target="../ink/ink2.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ata.world/data-society/bank-marketing-data" TargetMode="External"/><Relationship Id="rId2" Type="http://schemas.openxmlformats.org/officeDocument/2006/relationships/hyperlink" Target="https://www.investopedia.com/terms/t/telemarketing.asp#:~:text=Key%20Takeaways-,Telemarketing%20is%20the%20direct%20marketing%20of%20goods%20or%20services%20to,lead%20generation%2C%20and%20sales%20calls" TargetMode="External"/><Relationship Id="rId1" Type="http://schemas.openxmlformats.org/officeDocument/2006/relationships/slideLayout" Target="../slideLayouts/slideLayout5.xml"/><Relationship Id="rId5" Type="http://schemas.openxmlformats.org/officeDocument/2006/relationships/hyperlink" Target="https://archive.ics.uci.edu/ml/datasets/Bank+Marketing" TargetMode="External"/><Relationship Id="rId4" Type="http://schemas.openxmlformats.org/officeDocument/2006/relationships/hyperlink" Target="https://qlutch.com/telemarketing/create-a-plan-for-a-telemarketing-campaig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63730-50FF-4771-AFC1-24FD93C80E3A}"/>
              </a:ext>
            </a:extLst>
          </p:cNvPr>
          <p:cNvSpPr>
            <a:spLocks noGrp="1"/>
          </p:cNvSpPr>
          <p:nvPr>
            <p:ph type="sldNum" sz="quarter" idx="12"/>
          </p:nvPr>
        </p:nvSpPr>
        <p:spPr/>
        <p:txBody>
          <a:bodyPr/>
          <a:lstStyle/>
          <a:p>
            <a:fld id="{5A4A7955-6230-48B4-BD8B-A7C460F75945}" type="slidenum">
              <a:rPr lang="en-US" smtClean="0"/>
              <a:t>1</a:t>
            </a:fld>
            <a:endParaRPr lang="en-US" dirty="0"/>
          </a:p>
        </p:txBody>
      </p:sp>
      <p:sp>
        <p:nvSpPr>
          <p:cNvPr id="3" name="Title 2">
            <a:extLst>
              <a:ext uri="{FF2B5EF4-FFF2-40B4-BE49-F238E27FC236}">
                <a16:creationId xmlns:a16="http://schemas.microsoft.com/office/drawing/2014/main" id="{2EAE567D-E726-4EEA-B834-C7527CACFD46}"/>
              </a:ext>
            </a:extLst>
          </p:cNvPr>
          <p:cNvSpPr>
            <a:spLocks noGrp="1"/>
          </p:cNvSpPr>
          <p:nvPr>
            <p:ph type="title"/>
          </p:nvPr>
        </p:nvSpPr>
        <p:spPr>
          <a:xfrm>
            <a:off x="486003" y="2459172"/>
            <a:ext cx="5786662" cy="664797"/>
          </a:xfrm>
        </p:spPr>
        <p:txBody>
          <a:bodyPr/>
          <a:lstStyle/>
          <a:p>
            <a:r>
              <a:rPr lang="en-US" sz="4800" dirty="0"/>
              <a:t>Project Proposal</a:t>
            </a:r>
            <a:endParaRPr lang="en-CA" sz="4800" dirty="0"/>
          </a:p>
        </p:txBody>
      </p:sp>
      <p:sp>
        <p:nvSpPr>
          <p:cNvPr id="4" name="Text Placeholder 3">
            <a:extLst>
              <a:ext uri="{FF2B5EF4-FFF2-40B4-BE49-F238E27FC236}">
                <a16:creationId xmlns:a16="http://schemas.microsoft.com/office/drawing/2014/main" id="{D40A5337-244D-42B0-8AEB-9B352B1F3726}"/>
              </a:ext>
            </a:extLst>
          </p:cNvPr>
          <p:cNvSpPr>
            <a:spLocks noGrp="1"/>
          </p:cNvSpPr>
          <p:nvPr>
            <p:ph type="body" idx="1"/>
          </p:nvPr>
        </p:nvSpPr>
        <p:spPr/>
        <p:txBody>
          <a:bodyPr/>
          <a:lstStyle/>
          <a:p>
            <a:r>
              <a:rPr lang="en-US" dirty="0"/>
              <a:t>Review Phase #1</a:t>
            </a:r>
            <a:endParaRPr lang="en-CA" dirty="0"/>
          </a:p>
        </p:txBody>
      </p:sp>
      <p:sp>
        <p:nvSpPr>
          <p:cNvPr id="6" name="TextBox 5">
            <a:extLst>
              <a:ext uri="{FF2B5EF4-FFF2-40B4-BE49-F238E27FC236}">
                <a16:creationId xmlns:a16="http://schemas.microsoft.com/office/drawing/2014/main" id="{5EF8AF4C-4C74-46EE-B370-F30B89CE1BFA}"/>
              </a:ext>
            </a:extLst>
          </p:cNvPr>
          <p:cNvSpPr txBox="1"/>
          <p:nvPr/>
        </p:nvSpPr>
        <p:spPr>
          <a:xfrm>
            <a:off x="9959622" y="4865511"/>
            <a:ext cx="1986845" cy="369332"/>
          </a:xfrm>
          <a:prstGeom prst="rect">
            <a:avLst/>
          </a:prstGeom>
          <a:noFill/>
        </p:spPr>
        <p:txBody>
          <a:bodyPr wrap="square" rtlCol="0">
            <a:spAutoFit/>
          </a:bodyPr>
          <a:lstStyle/>
          <a:p>
            <a:pPr algn="ctr"/>
            <a:r>
              <a:rPr lang="en-US" b="1" dirty="0">
                <a:solidFill>
                  <a:schemeClr val="bg1"/>
                </a:solidFill>
              </a:rPr>
              <a:t>DAB103 – Section 4</a:t>
            </a:r>
            <a:endParaRPr lang="en-CA" b="1" dirty="0">
              <a:solidFill>
                <a:schemeClr val="bg1"/>
              </a:solidFill>
            </a:endParaRPr>
          </a:p>
        </p:txBody>
      </p:sp>
      <p:sp>
        <p:nvSpPr>
          <p:cNvPr id="7" name="Date Placeholder 6">
            <a:extLst>
              <a:ext uri="{FF2B5EF4-FFF2-40B4-BE49-F238E27FC236}">
                <a16:creationId xmlns:a16="http://schemas.microsoft.com/office/drawing/2014/main" id="{A26AC7C2-41BC-4156-95E4-8BF04526BC91}"/>
              </a:ext>
            </a:extLst>
          </p:cNvPr>
          <p:cNvSpPr>
            <a:spLocks noGrp="1"/>
          </p:cNvSpPr>
          <p:nvPr>
            <p:ph type="dt" sz="half" idx="10"/>
          </p:nvPr>
        </p:nvSpPr>
        <p:spPr>
          <a:xfrm>
            <a:off x="9982200" y="5329061"/>
            <a:ext cx="1871133" cy="365125"/>
          </a:xfrm>
        </p:spPr>
        <p:txBody>
          <a:bodyPr/>
          <a:lstStyle/>
          <a:p>
            <a:pPr algn="ctr"/>
            <a:fld id="{A58FF3F1-7BD4-4A00-AD48-80BD2CB65D7F}" type="datetime4">
              <a:rPr lang="en-US" sz="1800" b="1" smtClean="0">
                <a:solidFill>
                  <a:schemeClr val="bg1"/>
                </a:solidFill>
              </a:rPr>
              <a:t>November 5, 2021</a:t>
            </a:fld>
            <a:endParaRPr lang="en-US" sz="1800" b="1" dirty="0">
              <a:solidFill>
                <a:schemeClr val="bg1"/>
              </a:solidFill>
            </a:endParaRPr>
          </a:p>
        </p:txBody>
      </p:sp>
    </p:spTree>
    <p:extLst>
      <p:ext uri="{BB962C8B-B14F-4D97-AF65-F5344CB8AC3E}">
        <p14:creationId xmlns:p14="http://schemas.microsoft.com/office/powerpoint/2010/main" val="1605772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870509"/>
            <a:ext cx="10807432" cy="553998"/>
          </a:xfrm>
        </p:spPr>
        <p:txBody>
          <a:bodyPr/>
          <a:lstStyle/>
          <a:p>
            <a:r>
              <a:rPr lang="en-US" sz="4000" dirty="0"/>
              <a:t>Other Works on this Dataset</a:t>
            </a:r>
            <a:endParaRPr lang="en-CA" sz="4000"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10</a:t>
            </a:fld>
            <a:endParaRPr lang="en-CA" dirty="0"/>
          </a:p>
        </p:txBody>
      </p:sp>
      <p:sp>
        <p:nvSpPr>
          <p:cNvPr id="17" name="Rounded Rectangle 81">
            <a:extLst>
              <a:ext uri="{FF2B5EF4-FFF2-40B4-BE49-F238E27FC236}">
                <a16:creationId xmlns:a16="http://schemas.microsoft.com/office/drawing/2014/main" id="{8B4BC7B0-5CD7-447A-BE9F-167E277A211B}"/>
              </a:ext>
              <a:ext uri="{C183D7F6-B498-43B3-948B-1728B52AA6E4}">
                <adec:decorative xmlns:adec="http://schemas.microsoft.com/office/drawing/2017/decorative" val="1"/>
              </a:ext>
            </a:extLst>
          </p:cNvPr>
          <p:cNvSpPr/>
          <p:nvPr/>
        </p:nvSpPr>
        <p:spPr>
          <a:xfrm>
            <a:off x="4492315" y="2836535"/>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r>
              <a:rPr lang="en-CA" b="1" i="0" dirty="0">
                <a:solidFill>
                  <a:srgbClr val="202124"/>
                </a:solidFill>
                <a:effectLst/>
                <a:latin typeface="zeitung"/>
              </a:rPr>
              <a:t>: </a:t>
            </a:r>
            <a:r>
              <a:rPr lang="en-CA" dirty="0">
                <a:hlinkClick r:id="rId3"/>
              </a:rPr>
              <a:t>https://medium.com/swlh/using-machine-learning-to-predict-subscription-to-bank-term-deposits-for-clients-with-python-aec8a4690807</a:t>
            </a:r>
            <a:endParaRPr lang="en-CA" dirty="0"/>
          </a:p>
          <a:p>
            <a:pPr algn="ctr"/>
            <a:endParaRPr lang="en-US" dirty="0"/>
          </a:p>
        </p:txBody>
      </p:sp>
      <p:sp>
        <p:nvSpPr>
          <p:cNvPr id="19" name="Rounded Rectangle 81">
            <a:extLst>
              <a:ext uri="{FF2B5EF4-FFF2-40B4-BE49-F238E27FC236}">
                <a16:creationId xmlns:a16="http://schemas.microsoft.com/office/drawing/2014/main" id="{59038B90-4B9B-4E11-BC38-FAF348A052C8}"/>
              </a:ext>
              <a:ext uri="{C183D7F6-B498-43B3-948B-1728B52AA6E4}">
                <adec:decorative xmlns:adec="http://schemas.microsoft.com/office/drawing/2017/decorative" val="1"/>
              </a:ext>
            </a:extLst>
          </p:cNvPr>
          <p:cNvSpPr/>
          <p:nvPr/>
        </p:nvSpPr>
        <p:spPr>
          <a:xfrm>
            <a:off x="7724988" y="2836533"/>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4"/>
              </a:rPr>
              <a:t>https://rpubs.com/alfandash/lbb-classification-2</a:t>
            </a:r>
            <a:endParaRPr lang="en-CA" dirty="0"/>
          </a:p>
          <a:p>
            <a:pPr algn="ctr"/>
            <a:endParaRPr lang="en-US" dirty="0"/>
          </a:p>
        </p:txBody>
      </p:sp>
      <p:sp>
        <p:nvSpPr>
          <p:cNvPr id="20" name="Rounded Rectangle 81">
            <a:extLst>
              <a:ext uri="{FF2B5EF4-FFF2-40B4-BE49-F238E27FC236}">
                <a16:creationId xmlns:a16="http://schemas.microsoft.com/office/drawing/2014/main" id="{E103B935-9C5E-4FA3-8ABD-B7939458AE92}"/>
              </a:ext>
              <a:ext uri="{C183D7F6-B498-43B3-948B-1728B52AA6E4}">
                <adec:decorative xmlns:adec="http://schemas.microsoft.com/office/drawing/2017/decorative" val="1"/>
              </a:ext>
            </a:extLst>
          </p:cNvPr>
          <p:cNvSpPr/>
          <p:nvPr/>
        </p:nvSpPr>
        <p:spPr>
          <a:xfrm>
            <a:off x="1426384" y="2836534"/>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5"/>
              </a:rPr>
              <a:t>https://github.com/mcabinaya/Bank-Marketing-Data-Analysis</a:t>
            </a:r>
            <a:endParaRPr lang="en-US" dirty="0"/>
          </a:p>
          <a:p>
            <a:pPr algn="ctr"/>
            <a:endParaRPr lang="en-CA" dirty="0"/>
          </a:p>
        </p:txBody>
      </p:sp>
      <p:sp>
        <p:nvSpPr>
          <p:cNvPr id="8" name="Rounded Rectangle 97">
            <a:extLst>
              <a:ext uri="{FF2B5EF4-FFF2-40B4-BE49-F238E27FC236}">
                <a16:creationId xmlns:a16="http://schemas.microsoft.com/office/drawing/2014/main" id="{6A647527-4FBD-41E1-93D0-D7BE83373B9C}"/>
              </a:ext>
              <a:ext uri="{C183D7F6-B498-43B3-948B-1728B52AA6E4}">
                <adec:decorative xmlns:adec="http://schemas.microsoft.com/office/drawing/2017/decorative" val="1"/>
              </a:ext>
            </a:extLst>
          </p:cNvPr>
          <p:cNvSpPr/>
          <p:nvPr/>
        </p:nvSpPr>
        <p:spPr>
          <a:xfrm>
            <a:off x="1426385" y="2278044"/>
            <a:ext cx="2747582" cy="140563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Classification</a:t>
            </a:r>
          </a:p>
        </p:txBody>
      </p:sp>
      <p:sp>
        <p:nvSpPr>
          <p:cNvPr id="13" name="Rounded Rectangle 97">
            <a:extLst>
              <a:ext uri="{FF2B5EF4-FFF2-40B4-BE49-F238E27FC236}">
                <a16:creationId xmlns:a16="http://schemas.microsoft.com/office/drawing/2014/main" id="{3D1B5836-C85C-4B66-AB04-376C5A5F2A6D}"/>
              </a:ext>
              <a:ext uri="{C183D7F6-B498-43B3-948B-1728B52AA6E4}">
                <adec:decorative xmlns:adec="http://schemas.microsoft.com/office/drawing/2017/decorative" val="1"/>
              </a:ext>
            </a:extLst>
          </p:cNvPr>
          <p:cNvSpPr/>
          <p:nvPr/>
        </p:nvSpPr>
        <p:spPr>
          <a:xfrm>
            <a:off x="4492315" y="2278044"/>
            <a:ext cx="2747582" cy="1405639"/>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Predict Subscription</a:t>
            </a:r>
          </a:p>
        </p:txBody>
      </p:sp>
      <p:sp>
        <p:nvSpPr>
          <p:cNvPr id="15" name="Rounded Rectangle 97">
            <a:extLst>
              <a:ext uri="{FF2B5EF4-FFF2-40B4-BE49-F238E27FC236}">
                <a16:creationId xmlns:a16="http://schemas.microsoft.com/office/drawing/2014/main" id="{65AA5322-BB4C-4551-9E13-06195C4B267F}"/>
              </a:ext>
              <a:ext uri="{C183D7F6-B498-43B3-948B-1728B52AA6E4}">
                <adec:decorative xmlns:adec="http://schemas.microsoft.com/office/drawing/2017/decorative" val="1"/>
              </a:ext>
            </a:extLst>
          </p:cNvPr>
          <p:cNvSpPr/>
          <p:nvPr/>
        </p:nvSpPr>
        <p:spPr>
          <a:xfrm>
            <a:off x="7724988" y="2341024"/>
            <a:ext cx="2747582" cy="1405639"/>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Machine Learning</a:t>
            </a:r>
          </a:p>
        </p:txBody>
      </p:sp>
    </p:spTree>
    <p:extLst>
      <p:ext uri="{BB962C8B-B14F-4D97-AF65-F5344CB8AC3E}">
        <p14:creationId xmlns:p14="http://schemas.microsoft.com/office/powerpoint/2010/main" val="158049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Background &amp; Motivation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p:txBody>
          <a:bodyPr vert="horz" lIns="91440" tIns="45720" rIns="91440" bIns="45720" rtlCol="0">
            <a:noAutofit/>
          </a:bodyPr>
          <a:lstStyle/>
          <a:p>
            <a:pPr>
              <a:buFontTx/>
              <a:buChar char="-"/>
            </a:pPr>
            <a:r>
              <a:rPr lang="en-CA" sz="2000" b="1" dirty="0"/>
              <a:t>Industry Knowledge domain</a:t>
            </a:r>
          </a:p>
          <a:p>
            <a:pPr>
              <a:buFontTx/>
              <a:buChar char="-"/>
            </a:pPr>
            <a:r>
              <a:rPr lang="en-CA" sz="2000" b="1" dirty="0"/>
              <a:t>The Telemarketing Main Problems</a:t>
            </a:r>
          </a:p>
          <a:p>
            <a:pPr>
              <a:buFontTx/>
              <a:buChar char="-"/>
            </a:pPr>
            <a:r>
              <a:rPr lang="en-CA" sz="2000" b="1" dirty="0"/>
              <a:t>Background &amp; Motivation </a:t>
            </a:r>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11</a:t>
            </a:fld>
            <a:endParaRPr lang="en-US" dirty="0"/>
          </a:p>
        </p:txBody>
      </p:sp>
    </p:spTree>
    <p:extLst>
      <p:ext uri="{BB962C8B-B14F-4D97-AF65-F5344CB8AC3E}">
        <p14:creationId xmlns:p14="http://schemas.microsoft.com/office/powerpoint/2010/main" val="33018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12</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Industry Knowledge domain</a:t>
            </a:r>
            <a:endParaRPr lang="en-CA" dirty="0"/>
          </a:p>
        </p:txBody>
      </p:sp>
      <p:sp>
        <p:nvSpPr>
          <p:cNvPr id="7" name="TextBox 6">
            <a:extLst>
              <a:ext uri="{FF2B5EF4-FFF2-40B4-BE49-F238E27FC236}">
                <a16:creationId xmlns:a16="http://schemas.microsoft.com/office/drawing/2014/main" id="{BB29DDC3-51A9-421A-98AC-DC2C475AC4AC}"/>
              </a:ext>
            </a:extLst>
          </p:cNvPr>
          <p:cNvSpPr txBox="1"/>
          <p:nvPr/>
        </p:nvSpPr>
        <p:spPr>
          <a:xfrm>
            <a:off x="3276599" y="2714148"/>
            <a:ext cx="5712941" cy="1938992"/>
          </a:xfrm>
          <a:prstGeom prst="rect">
            <a:avLst/>
          </a:prstGeom>
          <a:noFill/>
        </p:spPr>
        <p:txBody>
          <a:bodyPr wrap="square">
            <a:spAutoFit/>
          </a:bodyPr>
          <a:lstStyle/>
          <a:p>
            <a:pPr algn="just"/>
            <a:r>
              <a:rPr lang="en-US" sz="2000" b="0" i="0" dirty="0">
                <a:solidFill>
                  <a:schemeClr val="tx2"/>
                </a:solidFill>
                <a:effectLst/>
                <a:latin typeface="Calibri" panose="020F0502020204030204" pitchFamily="34" charset="0"/>
                <a:cs typeface="Calibri" panose="020F0502020204030204" pitchFamily="34" charset="0"/>
              </a:rPr>
              <a:t>Telemarketing is </a:t>
            </a:r>
            <a:r>
              <a:rPr lang="en-US" sz="2000" b="1" i="0" dirty="0">
                <a:solidFill>
                  <a:schemeClr val="tx2"/>
                </a:solidFill>
                <a:effectLst/>
                <a:latin typeface="Calibri" panose="020F0502020204030204" pitchFamily="34" charset="0"/>
                <a:cs typeface="Calibri" panose="020F0502020204030204" pitchFamily="34" charset="0"/>
              </a:rPr>
              <a:t>the direct marketing of goods or services to potential customers over the telephone or the Internet</a:t>
            </a:r>
            <a:r>
              <a:rPr lang="en-US" sz="2000" b="0" i="0" dirty="0">
                <a:solidFill>
                  <a:schemeClr val="tx2"/>
                </a:solidFill>
                <a:effectLst/>
                <a:latin typeface="Calibri" panose="020F0502020204030204" pitchFamily="34" charset="0"/>
                <a:cs typeface="Calibri" panose="020F0502020204030204" pitchFamily="34" charset="0"/>
              </a:rPr>
              <a:t>. </a:t>
            </a:r>
          </a:p>
          <a:p>
            <a:pPr algn="just"/>
            <a:r>
              <a:rPr lang="en-US" sz="2000" b="0" i="0" dirty="0">
                <a:solidFill>
                  <a:schemeClr val="tx2"/>
                </a:solidFill>
                <a:effectLst/>
                <a:latin typeface="Calibri" panose="020F0502020204030204" pitchFamily="34" charset="0"/>
                <a:cs typeface="Calibri" panose="020F0502020204030204" pitchFamily="34" charset="0"/>
              </a:rPr>
              <a:t>Four common kinds of telemarketing include outbound calls, inbound calls, lead generation, and sales calls.</a:t>
            </a:r>
          </a:p>
        </p:txBody>
      </p:sp>
      <p:pic>
        <p:nvPicPr>
          <p:cNvPr id="9" name="Picture 8" descr="Shape&#10;&#10;Description automatically generated with medium confidence">
            <a:extLst>
              <a:ext uri="{FF2B5EF4-FFF2-40B4-BE49-F238E27FC236}">
                <a16:creationId xmlns:a16="http://schemas.microsoft.com/office/drawing/2014/main" id="{853EA2B6-E88F-4F66-98CB-97B815D8E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14148"/>
            <a:ext cx="2302272" cy="365126"/>
          </a:xfrm>
          <a:prstGeom prst="rect">
            <a:avLst/>
          </a:prstGeom>
        </p:spPr>
      </p:pic>
    </p:spTree>
    <p:extLst>
      <p:ext uri="{BB962C8B-B14F-4D97-AF65-F5344CB8AC3E}">
        <p14:creationId xmlns:p14="http://schemas.microsoft.com/office/powerpoint/2010/main" val="158796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6">
            <a:extLst>
              <a:ext uri="{FF2B5EF4-FFF2-40B4-BE49-F238E27FC236}">
                <a16:creationId xmlns:a16="http://schemas.microsoft.com/office/drawing/2014/main" id="{346C2ED8-D639-454F-A4AC-421FA508D6ED}"/>
              </a:ext>
              <a:ext uri="{C183D7F6-B498-43B3-948B-1728B52AA6E4}">
                <adec:decorative xmlns:adec="http://schemas.microsoft.com/office/drawing/2017/decorative" val="1"/>
              </a:ext>
            </a:extLst>
          </p:cNvPr>
          <p:cNvSpPr/>
          <p:nvPr/>
        </p:nvSpPr>
        <p:spPr>
          <a:xfrm>
            <a:off x="715108" y="2835468"/>
            <a:ext cx="2464492" cy="2504889"/>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 name="Date Placeholder 1">
            <a:extLst>
              <a:ext uri="{FF2B5EF4-FFF2-40B4-BE49-F238E27FC236}">
                <a16:creationId xmlns:a16="http://schemas.microsoft.com/office/drawing/2014/main" id="{FC2BFC5C-0AD9-4E2F-8B3F-3E15FB68F05B}"/>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E4304AD8-D164-45BF-9AB9-3497A1705086}"/>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4" name="Title 3">
            <a:extLst>
              <a:ext uri="{FF2B5EF4-FFF2-40B4-BE49-F238E27FC236}">
                <a16:creationId xmlns:a16="http://schemas.microsoft.com/office/drawing/2014/main" id="{58906C07-0CD8-48A8-B158-40E63DF1B413}"/>
              </a:ext>
            </a:extLst>
          </p:cNvPr>
          <p:cNvSpPr>
            <a:spLocks noGrp="1"/>
          </p:cNvSpPr>
          <p:nvPr>
            <p:ph type="title"/>
          </p:nvPr>
        </p:nvSpPr>
        <p:spPr/>
        <p:txBody>
          <a:bodyPr/>
          <a:lstStyle/>
          <a:p>
            <a:r>
              <a:rPr lang="en-US" dirty="0"/>
              <a:t>Industry Knowledge domain</a:t>
            </a:r>
            <a:endParaRPr lang="en-CA" dirty="0"/>
          </a:p>
        </p:txBody>
      </p:sp>
      <p:sp>
        <p:nvSpPr>
          <p:cNvPr id="6" name="TextBox 5">
            <a:extLst>
              <a:ext uri="{FF2B5EF4-FFF2-40B4-BE49-F238E27FC236}">
                <a16:creationId xmlns:a16="http://schemas.microsoft.com/office/drawing/2014/main" id="{FCFC8BDA-F4C5-47D3-AC12-7E8D562A2FBF}"/>
              </a:ext>
            </a:extLst>
          </p:cNvPr>
          <p:cNvSpPr txBox="1"/>
          <p:nvPr/>
        </p:nvSpPr>
        <p:spPr>
          <a:xfrm>
            <a:off x="3425784" y="2932005"/>
            <a:ext cx="6014601" cy="2408352"/>
          </a:xfrm>
          <a:prstGeom prst="rect">
            <a:avLst/>
          </a:prstGeom>
          <a:noFill/>
        </p:spPr>
        <p:txBody>
          <a:bodyPr wrap="square">
            <a:spAutoFit/>
          </a:bodyPr>
          <a:lstStyle/>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Bank is one of the organization use telemarketing method for selling banking products or services. </a:t>
            </a:r>
          </a:p>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Telemarketing is a popular method used by bank to selling, because bank products and services sometimes too complicated for some users to understand.</a:t>
            </a:r>
            <a:endParaRPr lang="en-CA" sz="2000" dirty="0"/>
          </a:p>
        </p:txBody>
      </p:sp>
      <p:sp>
        <p:nvSpPr>
          <p:cNvPr id="7" name="TextBox 6">
            <a:extLst>
              <a:ext uri="{FF2B5EF4-FFF2-40B4-BE49-F238E27FC236}">
                <a16:creationId xmlns:a16="http://schemas.microsoft.com/office/drawing/2014/main" id="{1647529A-4BCD-4688-8241-C280C09C236A}"/>
              </a:ext>
            </a:extLst>
          </p:cNvPr>
          <p:cNvSpPr txBox="1"/>
          <p:nvPr/>
        </p:nvSpPr>
        <p:spPr>
          <a:xfrm>
            <a:off x="838200" y="1851851"/>
            <a:ext cx="8621889" cy="774058"/>
          </a:xfrm>
          <a:prstGeom prst="rect">
            <a:avLst/>
          </a:prstGeom>
          <a:noFill/>
        </p:spPr>
        <p:txBody>
          <a:bodyPr wrap="square">
            <a:spAutoFit/>
          </a:bodyPr>
          <a:lstStyle>
            <a:defPPr>
              <a:defRPr lang="en-US"/>
            </a:defPPr>
            <a:lvl1pPr marL="285750" indent="-285750">
              <a:lnSpc>
                <a:spcPct val="114000"/>
              </a:lnSpc>
              <a:spcBef>
                <a:spcPts val="600"/>
              </a:spcBef>
              <a:spcAft>
                <a:spcPts val="1200"/>
              </a:spcAft>
              <a:buFont typeface="Wingdings" panose="05000000000000000000" pitchFamily="2" charset="2"/>
              <a:buChar char="§"/>
              <a:defRPr b="0" i="0">
                <a:solidFill>
                  <a:srgbClr val="2C3E50"/>
                </a:solidFill>
                <a:effectLst/>
                <a:latin typeface="Lato" panose="020F0502020204030203" pitchFamily="34" charset="0"/>
              </a:defRPr>
            </a:lvl1pPr>
          </a:lstStyle>
          <a:p>
            <a:pPr marL="0" indent="0">
              <a:buNone/>
            </a:pPr>
            <a:r>
              <a:rPr lang="en-US" sz="2000" dirty="0">
                <a:latin typeface="Calibri "/>
                <a:cs typeface="Calibri" panose="020F0502020204030204" pitchFamily="34" charset="0"/>
              </a:rPr>
              <a:t>Financial telemarketers convince consumers to switch banks or their stock trading account by making those necessary </a:t>
            </a:r>
            <a:r>
              <a:rPr lang="en-US" sz="2000">
                <a:latin typeface="Calibri "/>
                <a:cs typeface="Calibri" panose="020F0502020204030204" pitchFamily="34" charset="0"/>
              </a:rPr>
              <a:t>telemarketing calls.</a:t>
            </a:r>
            <a:endParaRPr lang="en-US" sz="2000" dirty="0">
              <a:latin typeface="Calibri "/>
              <a:cs typeface="Calibri" panose="020F0502020204030204" pitchFamily="34" charset="0"/>
            </a:endParaRPr>
          </a:p>
        </p:txBody>
      </p:sp>
      <p:pic>
        <p:nvPicPr>
          <p:cNvPr id="9" name="Picture 8" descr="Icon&#10;&#10;Description automatically generated">
            <a:extLst>
              <a:ext uri="{FF2B5EF4-FFF2-40B4-BE49-F238E27FC236}">
                <a16:creationId xmlns:a16="http://schemas.microsoft.com/office/drawing/2014/main" id="{21190252-780B-43CF-AF6C-95B1D6BA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92" y="3146180"/>
            <a:ext cx="1883463" cy="1883463"/>
          </a:xfrm>
          <a:prstGeom prst="rect">
            <a:avLst/>
          </a:prstGeom>
        </p:spPr>
      </p:pic>
    </p:spTree>
    <p:extLst>
      <p:ext uri="{BB962C8B-B14F-4D97-AF65-F5344CB8AC3E}">
        <p14:creationId xmlns:p14="http://schemas.microsoft.com/office/powerpoint/2010/main" val="398432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14</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The Telemarketing Main Problems</a:t>
            </a:r>
            <a:endParaRPr lang="en-CA" dirty="0"/>
          </a:p>
        </p:txBody>
      </p:sp>
      <p:grpSp>
        <p:nvGrpSpPr>
          <p:cNvPr id="6" name="Group 5">
            <a:extLst>
              <a:ext uri="{FF2B5EF4-FFF2-40B4-BE49-F238E27FC236}">
                <a16:creationId xmlns:a16="http://schemas.microsoft.com/office/drawing/2014/main" id="{51FF15E2-EE22-4C69-9985-F135BC87E5A4}"/>
              </a:ext>
            </a:extLst>
          </p:cNvPr>
          <p:cNvGrpSpPr/>
          <p:nvPr/>
        </p:nvGrpSpPr>
        <p:grpSpPr>
          <a:xfrm>
            <a:off x="2779776" y="1804417"/>
            <a:ext cx="3218688" cy="3418618"/>
            <a:chOff x="2013723" y="1716505"/>
            <a:chExt cx="3135352" cy="3404348"/>
          </a:xfrm>
        </p:grpSpPr>
        <p:sp>
          <p:nvSpPr>
            <p:cNvPr id="22" name="Rounded Rectangle 96">
              <a:extLst>
                <a:ext uri="{FF2B5EF4-FFF2-40B4-BE49-F238E27FC236}">
                  <a16:creationId xmlns:a16="http://schemas.microsoft.com/office/drawing/2014/main" id="{B2714426-E8B3-4B46-919B-C78EDC4247B2}"/>
                </a:ext>
                <a:ext uri="{C183D7F6-B498-43B3-948B-1728B52AA6E4}">
                  <adec:decorative xmlns:adec="http://schemas.microsoft.com/office/drawing/2017/decorative" val="1"/>
                </a:ext>
              </a:extLst>
            </p:cNvPr>
            <p:cNvSpPr/>
            <p:nvPr/>
          </p:nvSpPr>
          <p:spPr>
            <a:xfrm>
              <a:off x="2013723"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7" name="Picture 16" descr="Icon&#10;&#10;Description automatically generated">
              <a:extLst>
                <a:ext uri="{FF2B5EF4-FFF2-40B4-BE49-F238E27FC236}">
                  <a16:creationId xmlns:a16="http://schemas.microsoft.com/office/drawing/2014/main" id="{4E1AC3E4-026D-46F6-88C9-C31EB0053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51" y="2142215"/>
              <a:ext cx="2017295" cy="2017295"/>
            </a:xfrm>
            <a:prstGeom prst="rect">
              <a:avLst/>
            </a:prstGeom>
          </p:spPr>
        </p:pic>
        <p:sp>
          <p:nvSpPr>
            <p:cNvPr id="18" name="Rounded Rectangle 96">
              <a:extLst>
                <a:ext uri="{FF2B5EF4-FFF2-40B4-BE49-F238E27FC236}">
                  <a16:creationId xmlns:a16="http://schemas.microsoft.com/office/drawing/2014/main" id="{CA82EC8D-B269-40F6-AC6C-804C200587FC}"/>
                </a:ext>
                <a:ext uri="{C183D7F6-B498-43B3-948B-1728B52AA6E4}">
                  <adec:decorative xmlns:adec="http://schemas.microsoft.com/office/drawing/2017/decorative" val="1"/>
                </a:ext>
              </a:extLst>
            </p:cNvPr>
            <p:cNvSpPr/>
            <p:nvPr/>
          </p:nvSpPr>
          <p:spPr>
            <a:xfrm>
              <a:off x="2013723"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Rejections</a:t>
              </a:r>
            </a:p>
          </p:txBody>
        </p:sp>
      </p:grpSp>
      <p:grpSp>
        <p:nvGrpSpPr>
          <p:cNvPr id="7" name="Group 6">
            <a:extLst>
              <a:ext uri="{FF2B5EF4-FFF2-40B4-BE49-F238E27FC236}">
                <a16:creationId xmlns:a16="http://schemas.microsoft.com/office/drawing/2014/main" id="{A37C76E8-2F06-49C9-9852-CF3AC4DD1080}"/>
              </a:ext>
            </a:extLst>
          </p:cNvPr>
          <p:cNvGrpSpPr/>
          <p:nvPr/>
        </p:nvGrpSpPr>
        <p:grpSpPr>
          <a:xfrm>
            <a:off x="6449568" y="1804417"/>
            <a:ext cx="3218688" cy="3418618"/>
            <a:chOff x="6550636" y="1716505"/>
            <a:chExt cx="3135352" cy="3404348"/>
          </a:xfrm>
        </p:grpSpPr>
        <p:sp>
          <p:nvSpPr>
            <p:cNvPr id="20" name="Rounded Rectangle 96">
              <a:extLst>
                <a:ext uri="{FF2B5EF4-FFF2-40B4-BE49-F238E27FC236}">
                  <a16:creationId xmlns:a16="http://schemas.microsoft.com/office/drawing/2014/main" id="{5B103658-9CE1-4762-B312-1A0450A7A5E2}"/>
                </a:ext>
                <a:ext uri="{C183D7F6-B498-43B3-948B-1728B52AA6E4}">
                  <adec:decorative xmlns:adec="http://schemas.microsoft.com/office/drawing/2017/decorative" val="1"/>
                </a:ext>
              </a:extLst>
            </p:cNvPr>
            <p:cNvSpPr/>
            <p:nvPr/>
          </p:nvSpPr>
          <p:spPr>
            <a:xfrm>
              <a:off x="6550636"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5" name="Picture 14" descr="Icon&#10;&#10;Description automatically generated">
              <a:extLst>
                <a:ext uri="{FF2B5EF4-FFF2-40B4-BE49-F238E27FC236}">
                  <a16:creationId xmlns:a16="http://schemas.microsoft.com/office/drawing/2014/main" id="{EEF11D32-2CDC-48AC-B7C4-52D590FEF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97437"/>
              <a:ext cx="1865332" cy="1865332"/>
            </a:xfrm>
            <a:prstGeom prst="rect">
              <a:avLst/>
            </a:prstGeom>
          </p:spPr>
        </p:pic>
        <p:sp>
          <p:nvSpPr>
            <p:cNvPr id="19" name="Rounded Rectangle 96">
              <a:extLst>
                <a:ext uri="{FF2B5EF4-FFF2-40B4-BE49-F238E27FC236}">
                  <a16:creationId xmlns:a16="http://schemas.microsoft.com/office/drawing/2014/main" id="{DE9ADE7B-CBAB-460D-A042-C9C2DBBA9AC3}"/>
                </a:ext>
                <a:ext uri="{C183D7F6-B498-43B3-948B-1728B52AA6E4}">
                  <adec:decorative xmlns:adec="http://schemas.microsoft.com/office/drawing/2017/decorative" val="1"/>
                </a:ext>
              </a:extLst>
            </p:cNvPr>
            <p:cNvSpPr/>
            <p:nvPr/>
          </p:nvSpPr>
          <p:spPr>
            <a:xfrm>
              <a:off x="6550636"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Increased costs</a:t>
              </a:r>
            </a:p>
          </p:txBody>
        </p:sp>
        <p:pic>
          <p:nvPicPr>
            <p:cNvPr id="21" name="Picture 20" descr="Icon&#10;&#10;Description automatically generated">
              <a:extLst>
                <a:ext uri="{FF2B5EF4-FFF2-40B4-BE49-F238E27FC236}">
                  <a16:creationId xmlns:a16="http://schemas.microsoft.com/office/drawing/2014/main" id="{7C861432-6152-4DE6-AD14-60253E34C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89580"/>
              <a:ext cx="1865332" cy="1865332"/>
            </a:xfrm>
            <a:prstGeom prst="rect">
              <a:avLst/>
            </a:prstGeom>
          </p:spPr>
        </p:pic>
      </p:grpSp>
      <p:sp>
        <p:nvSpPr>
          <p:cNvPr id="13" name="TextBox 12">
            <a:extLst>
              <a:ext uri="{FF2B5EF4-FFF2-40B4-BE49-F238E27FC236}">
                <a16:creationId xmlns:a16="http://schemas.microsoft.com/office/drawing/2014/main" id="{537F3C2C-DD33-41AD-AFBD-7A7E7A2F8CF5}"/>
              </a:ext>
            </a:extLst>
          </p:cNvPr>
          <p:cNvSpPr txBox="1"/>
          <p:nvPr/>
        </p:nvSpPr>
        <p:spPr>
          <a:xfrm>
            <a:off x="838200" y="1201117"/>
            <a:ext cx="10646664" cy="423193"/>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sz="2000" dirty="0">
                <a:latin typeface="+mn-lt"/>
              </a:rPr>
              <a:t>As much as we are crazy for telemarketing, we cannot ignore the persistent problems facing it today!</a:t>
            </a:r>
          </a:p>
        </p:txBody>
      </p:sp>
      <p:sp>
        <p:nvSpPr>
          <p:cNvPr id="8" name="TextBox 7">
            <a:extLst>
              <a:ext uri="{FF2B5EF4-FFF2-40B4-BE49-F238E27FC236}">
                <a16:creationId xmlns:a16="http://schemas.microsoft.com/office/drawing/2014/main" id="{4DB333A3-3E65-441A-A846-FF745D28B094}"/>
              </a:ext>
            </a:extLst>
          </p:cNvPr>
          <p:cNvSpPr txBox="1"/>
          <p:nvPr/>
        </p:nvSpPr>
        <p:spPr>
          <a:xfrm>
            <a:off x="2779776" y="5295711"/>
            <a:ext cx="3316224" cy="1325748"/>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dirty="0">
                <a:latin typeface="Calibri" panose="020F0502020204030204" pitchFamily="34" charset="0"/>
                <a:cs typeface="Calibri" panose="020F0502020204030204" pitchFamily="34" charset="0"/>
              </a:rPr>
              <a:t>B2B marketers are getting rejected as more people have cynical whenever they receive a telemarketer</a:t>
            </a:r>
            <a:endParaRPr lang="en-CA"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0C5E565-262E-4CEC-8AEA-AF81BB0E84D2}"/>
              </a:ext>
            </a:extLst>
          </p:cNvPr>
          <p:cNvSpPr txBox="1"/>
          <p:nvPr/>
        </p:nvSpPr>
        <p:spPr>
          <a:xfrm>
            <a:off x="6449568" y="5295711"/>
            <a:ext cx="3218688" cy="1200329"/>
          </a:xfrm>
          <a:prstGeom prst="rect">
            <a:avLst/>
          </a:prstGeom>
          <a:noFill/>
        </p:spPr>
        <p:txBody>
          <a:bodyPr wrap="square">
            <a:spAutoFit/>
          </a:bodyPr>
          <a:lstStyle/>
          <a:p>
            <a:r>
              <a:rPr lang="en-US" b="0" i="0" dirty="0">
                <a:effectLst/>
                <a:latin typeface="Calibri" panose="020F0502020204030204" pitchFamily="34" charset="0"/>
                <a:cs typeface="Calibri" panose="020F0502020204030204" pitchFamily="34" charset="0"/>
              </a:rPr>
              <a:t>The Companies cannot initiate a cold calling campaign without churning out a hefty sum of money</a:t>
            </a:r>
            <a:endParaRPr lang="en-C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91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US" sz="4000" b="1" dirty="0"/>
              <a:t>Background &amp; Motivation </a:t>
            </a:r>
          </a:p>
        </p:txBody>
      </p:sp>
      <p:sp>
        <p:nvSpPr>
          <p:cNvPr id="9" name="TextBox 8">
            <a:extLst>
              <a:ext uri="{FF2B5EF4-FFF2-40B4-BE49-F238E27FC236}">
                <a16:creationId xmlns:a16="http://schemas.microsoft.com/office/drawing/2014/main" id="{DBF75290-E236-4925-B61F-2543E9B152C8}"/>
              </a:ext>
            </a:extLst>
          </p:cNvPr>
          <p:cNvSpPr txBox="1"/>
          <p:nvPr/>
        </p:nvSpPr>
        <p:spPr>
          <a:xfrm>
            <a:off x="4286956" y="2146669"/>
            <a:ext cx="6898444" cy="3293209"/>
          </a:xfrm>
          <a:prstGeom prst="rect">
            <a:avLst/>
          </a:prstGeom>
          <a:noFill/>
        </p:spPr>
        <p:txBody>
          <a:bodyPr wrap="square" rtlCol="0">
            <a:spAutoFit/>
          </a:bodyPr>
          <a:lstStyle/>
          <a:p>
            <a:pPr marL="342900" indent="-342900" algn="just">
              <a:buFont typeface="Wingdings" panose="05000000000000000000" pitchFamily="2" charset="2"/>
              <a:buChar char="§"/>
            </a:pPr>
            <a:r>
              <a:rPr lang="en-US" sz="2600" b="1" i="0" dirty="0">
                <a:solidFill>
                  <a:srgbClr val="555D63"/>
                </a:solidFill>
                <a:effectLst/>
              </a:rPr>
              <a:t>A good telemarketing campaign plan clearly outlines the details and the scope of the campaign, so everyone is clear about what it involves and how it'll work.</a:t>
            </a:r>
          </a:p>
          <a:p>
            <a:pPr marL="342900" indent="-342900" algn="just">
              <a:buFont typeface="Wingdings" panose="05000000000000000000" pitchFamily="2" charset="2"/>
              <a:buChar char="§"/>
            </a:pPr>
            <a:r>
              <a:rPr lang="en-US" sz="2600" b="1" i="0" dirty="0">
                <a:solidFill>
                  <a:srgbClr val="555D63"/>
                </a:solidFill>
                <a:effectLst/>
              </a:rPr>
              <a:t>Telemarketing campaigns can help you reach a group of targeted prospects or customers to communicate a message, gather feedback, and determine a next step for the relationship.</a:t>
            </a:r>
          </a:p>
        </p:txBody>
      </p:sp>
      <p:grpSp>
        <p:nvGrpSpPr>
          <p:cNvPr id="20" name="Group 19">
            <a:extLst>
              <a:ext uri="{FF2B5EF4-FFF2-40B4-BE49-F238E27FC236}">
                <a16:creationId xmlns:a16="http://schemas.microsoft.com/office/drawing/2014/main" id="{0E5B9594-A783-4A0D-A2BB-18646D802A5B}"/>
              </a:ext>
            </a:extLst>
          </p:cNvPr>
          <p:cNvGrpSpPr/>
          <p:nvPr/>
        </p:nvGrpSpPr>
        <p:grpSpPr>
          <a:xfrm>
            <a:off x="1006600" y="1959173"/>
            <a:ext cx="3280356" cy="3600379"/>
            <a:chOff x="1177288" y="3922085"/>
            <a:chExt cx="2288400" cy="2434265"/>
          </a:xfrm>
        </p:grpSpPr>
        <p:grpSp>
          <p:nvGrpSpPr>
            <p:cNvPr id="17" name="Group 16">
              <a:extLst>
                <a:ext uri="{FF2B5EF4-FFF2-40B4-BE49-F238E27FC236}">
                  <a16:creationId xmlns:a16="http://schemas.microsoft.com/office/drawing/2014/main" id="{C77256C8-B699-49BD-B36F-7EAFA73A50B6}"/>
                </a:ext>
              </a:extLst>
            </p:cNvPr>
            <p:cNvGrpSpPr/>
            <p:nvPr/>
          </p:nvGrpSpPr>
          <p:grpSpPr>
            <a:xfrm>
              <a:off x="1177288" y="3922085"/>
              <a:ext cx="2288400" cy="2434265"/>
              <a:chOff x="-1419155" y="1429345"/>
              <a:chExt cx="2288400" cy="2434265"/>
            </a:xfrm>
          </p:grpSpPr>
          <p:sp>
            <p:nvSpPr>
              <p:cNvPr id="18" name="Rounded Rectangle 96">
                <a:extLst>
                  <a:ext uri="{FF2B5EF4-FFF2-40B4-BE49-F238E27FC236}">
                    <a16:creationId xmlns:a16="http://schemas.microsoft.com/office/drawing/2014/main" id="{E45CD43D-42EF-4062-A5ED-3D49A43062B4}"/>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ounded Rectangle 96">
                <a:extLst>
                  <a:ext uri="{FF2B5EF4-FFF2-40B4-BE49-F238E27FC236}">
                    <a16:creationId xmlns:a16="http://schemas.microsoft.com/office/drawing/2014/main" id="{CED45A54-3EDC-4C25-B1A2-FF6C5C66EB7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Background &amp; Motivation </a:t>
                </a:r>
              </a:p>
            </p:txBody>
          </p:sp>
        </p:grpSp>
        <p:pic>
          <p:nvPicPr>
            <p:cNvPr id="11" name="Picture 10" descr="Icon&#10;&#10;Description automatically generated">
              <a:extLst>
                <a:ext uri="{FF2B5EF4-FFF2-40B4-BE49-F238E27FC236}">
                  <a16:creationId xmlns:a16="http://schemas.microsoft.com/office/drawing/2014/main" id="{4BAFF773-0843-4EA9-BD47-B5987C22D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4270944"/>
              <a:ext cx="1301680" cy="1301680"/>
            </a:xfrm>
            <a:prstGeom prst="rect">
              <a:avLst/>
            </a:prstGeom>
          </p:spPr>
        </p:pic>
      </p:grpSp>
    </p:spTree>
    <p:extLst>
      <p:ext uri="{BB962C8B-B14F-4D97-AF65-F5344CB8AC3E}">
        <p14:creationId xmlns:p14="http://schemas.microsoft.com/office/powerpoint/2010/main" val="226237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72D3-6D61-4023-8FAD-5F6DEBB9D52D}"/>
              </a:ext>
            </a:extLst>
          </p:cNvPr>
          <p:cNvSpPr>
            <a:spLocks noGrp="1"/>
          </p:cNvSpPr>
          <p:nvPr>
            <p:ph type="title"/>
          </p:nvPr>
        </p:nvSpPr>
        <p:spPr>
          <a:xfrm>
            <a:off x="838200" y="2076791"/>
            <a:ext cx="10515600" cy="1801391"/>
          </a:xfrm>
        </p:spPr>
        <p:txBody>
          <a:bodyPr/>
          <a:lstStyle/>
          <a:p>
            <a:pPr>
              <a:lnSpc>
                <a:spcPct val="114000"/>
              </a:lnSpc>
            </a:pPr>
            <a:r>
              <a:rPr lang="en-CA" dirty="0"/>
              <a:t>Problem Statement</a:t>
            </a:r>
            <a:br>
              <a:rPr lang="en-CA" dirty="0"/>
            </a:br>
            <a:r>
              <a:rPr lang="en-CA" dirty="0"/>
              <a:t>Project Proposal &amp;</a:t>
            </a:r>
          </a:p>
        </p:txBody>
      </p:sp>
      <p:sp>
        <p:nvSpPr>
          <p:cNvPr id="3" name="Text Placeholder 2">
            <a:extLst>
              <a:ext uri="{FF2B5EF4-FFF2-40B4-BE49-F238E27FC236}">
                <a16:creationId xmlns:a16="http://schemas.microsoft.com/office/drawing/2014/main" id="{C6B64778-3252-4FF2-A281-F3713646C4E3}"/>
              </a:ext>
            </a:extLst>
          </p:cNvPr>
          <p:cNvSpPr>
            <a:spLocks noGrp="1"/>
          </p:cNvSpPr>
          <p:nvPr>
            <p:ph type="body" idx="1"/>
          </p:nvPr>
        </p:nvSpPr>
        <p:spPr>
          <a:xfrm>
            <a:off x="838200" y="4117815"/>
            <a:ext cx="10515600" cy="1998901"/>
          </a:xfrm>
        </p:spPr>
        <p:txBody>
          <a:bodyPr/>
          <a:lstStyle/>
          <a:p>
            <a:pPr>
              <a:buFontTx/>
              <a:buChar char="-"/>
            </a:pPr>
            <a:r>
              <a:rPr lang="en-CA" sz="2000" b="1" dirty="0"/>
              <a:t>Problem Statement</a:t>
            </a:r>
          </a:p>
          <a:p>
            <a:pPr>
              <a:buFontTx/>
              <a:buChar char="-"/>
            </a:pPr>
            <a:r>
              <a:rPr lang="en-US" sz="2000" b="1" dirty="0"/>
              <a:t>Project Proposal</a:t>
            </a:r>
          </a:p>
          <a:p>
            <a:pPr>
              <a:buFontTx/>
              <a:buChar char="-"/>
            </a:pPr>
            <a:r>
              <a:rPr lang="en-US" sz="2000" b="1" dirty="0"/>
              <a:t>Project Audience</a:t>
            </a:r>
          </a:p>
          <a:p>
            <a:pPr>
              <a:buFontTx/>
              <a:buChar char="-"/>
            </a:pPr>
            <a:r>
              <a:rPr lang="en-CA" sz="2000" b="1" dirty="0"/>
              <a:t>Short Problem Statement</a:t>
            </a:r>
          </a:p>
          <a:p>
            <a:pPr>
              <a:buFontTx/>
              <a:buChar char="-"/>
            </a:pPr>
            <a:r>
              <a:rPr lang="en-US" sz="2000" b="1" dirty="0"/>
              <a:t>Analysis Questions</a:t>
            </a:r>
            <a:endParaRPr lang="en-CA" sz="2000" b="1" dirty="0"/>
          </a:p>
          <a:p>
            <a:pPr>
              <a:buFontTx/>
              <a:buChar char="-"/>
            </a:pPr>
            <a:endParaRPr lang="en-CA" sz="2000" b="1" dirty="0"/>
          </a:p>
        </p:txBody>
      </p:sp>
      <p:sp>
        <p:nvSpPr>
          <p:cNvPr id="4" name="Slide Number Placeholder 3">
            <a:extLst>
              <a:ext uri="{FF2B5EF4-FFF2-40B4-BE49-F238E27FC236}">
                <a16:creationId xmlns:a16="http://schemas.microsoft.com/office/drawing/2014/main" id="{A5DA3DBF-85B8-4029-8CC8-E64538D9E4DC}"/>
              </a:ext>
            </a:extLst>
          </p:cNvPr>
          <p:cNvSpPr>
            <a:spLocks noGrp="1"/>
          </p:cNvSpPr>
          <p:nvPr>
            <p:ph type="sldNum" sz="quarter" idx="12"/>
          </p:nvPr>
        </p:nvSpPr>
        <p:spPr/>
        <p:txBody>
          <a:bodyPr/>
          <a:lstStyle/>
          <a:p>
            <a:fld id="{5A4A7955-6230-48B4-BD8B-A7C460F75945}" type="slidenum">
              <a:rPr lang="en-US" smtClean="0"/>
              <a:pPr/>
              <a:t>16</a:t>
            </a:fld>
            <a:endParaRPr lang="en-US" dirty="0"/>
          </a:p>
        </p:txBody>
      </p:sp>
    </p:spTree>
    <p:extLst>
      <p:ext uri="{BB962C8B-B14F-4D97-AF65-F5344CB8AC3E}">
        <p14:creationId xmlns:p14="http://schemas.microsoft.com/office/powerpoint/2010/main" val="556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9E4E427-5177-4A9D-913D-2BE4DFA771BA}"/>
              </a:ext>
            </a:extLst>
          </p:cNvPr>
          <p:cNvSpPr/>
          <p:nvPr/>
        </p:nvSpPr>
        <p:spPr>
          <a:xfrm>
            <a:off x="3840480" y="4097361"/>
            <a:ext cx="7339584" cy="1833118"/>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15D2B628-EEA5-496B-B9C0-7BB2FE2826B6}"/>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21CDF37E-419E-4F58-825F-0545A0C551D3}"/>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4" name="Title 3">
            <a:extLst>
              <a:ext uri="{FF2B5EF4-FFF2-40B4-BE49-F238E27FC236}">
                <a16:creationId xmlns:a16="http://schemas.microsoft.com/office/drawing/2014/main" id="{EAEA39E8-A607-4631-ACA3-FF12913C7CCF}"/>
              </a:ext>
            </a:extLst>
          </p:cNvPr>
          <p:cNvSpPr>
            <a:spLocks noGrp="1"/>
          </p:cNvSpPr>
          <p:nvPr>
            <p:ph type="title"/>
          </p:nvPr>
        </p:nvSpPr>
        <p:spPr/>
        <p:txBody>
          <a:bodyPr/>
          <a:lstStyle/>
          <a:p>
            <a:r>
              <a:rPr lang="en-CA" dirty="0"/>
              <a:t>Problem Statement</a:t>
            </a:r>
          </a:p>
        </p:txBody>
      </p:sp>
      <p:grpSp>
        <p:nvGrpSpPr>
          <p:cNvPr id="14" name="Group 13">
            <a:extLst>
              <a:ext uri="{FF2B5EF4-FFF2-40B4-BE49-F238E27FC236}">
                <a16:creationId xmlns:a16="http://schemas.microsoft.com/office/drawing/2014/main" id="{00C24250-567D-490F-B1BD-3419E5D6E1F6}"/>
              </a:ext>
            </a:extLst>
          </p:cNvPr>
          <p:cNvGrpSpPr/>
          <p:nvPr/>
        </p:nvGrpSpPr>
        <p:grpSpPr>
          <a:xfrm>
            <a:off x="3602736" y="4097361"/>
            <a:ext cx="1847088" cy="1833118"/>
            <a:chOff x="1755648" y="4523232"/>
            <a:chExt cx="1847088" cy="1833118"/>
          </a:xfrm>
        </p:grpSpPr>
        <p:sp>
          <p:nvSpPr>
            <p:cNvPr id="13" name="Rectangle: Rounded Corners 12">
              <a:extLst>
                <a:ext uri="{FF2B5EF4-FFF2-40B4-BE49-F238E27FC236}">
                  <a16:creationId xmlns:a16="http://schemas.microsoft.com/office/drawing/2014/main" id="{8DA92F8A-2E8C-4622-B47C-5FB01DBF8576}"/>
                </a:ext>
              </a:extLst>
            </p:cNvPr>
            <p:cNvSpPr/>
            <p:nvPr/>
          </p:nvSpPr>
          <p:spPr>
            <a:xfrm>
              <a:off x="1755648" y="4523232"/>
              <a:ext cx="1847088" cy="1833118"/>
            </a:xfrm>
            <a:prstGeom prst="roundRect">
              <a:avLst>
                <a:gd name="adj" fmla="val 10681"/>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44135367-3048-4A7C-8FF0-B35929A7AC71}"/>
                </a:ext>
              </a:extLst>
            </p:cNvPr>
            <p:cNvSpPr txBox="1"/>
            <p:nvPr/>
          </p:nvSpPr>
          <p:spPr>
            <a:xfrm>
              <a:off x="1883985" y="4654961"/>
              <a:ext cx="1602927" cy="1569660"/>
            </a:xfrm>
            <a:prstGeom prst="rect">
              <a:avLst/>
            </a:prstGeom>
            <a:noFill/>
          </p:spPr>
          <p:txBody>
            <a:bodyPr wrap="square" rtlCol="0">
              <a:spAutoFit/>
            </a:bodyPr>
            <a:lstStyle/>
            <a:p>
              <a:r>
                <a:rPr lang="en-US" sz="2400" b="1" dirty="0">
                  <a:solidFill>
                    <a:schemeClr val="bg1"/>
                  </a:solidFill>
                  <a:latin typeface="Calibri" panose="020F0502020204030204" pitchFamily="34" charset="0"/>
                  <a:cs typeface="Calibri" panose="020F0502020204030204" pitchFamily="34" charset="0"/>
                </a:rPr>
                <a:t>Benefits of effective Marketing Campaigns</a:t>
              </a:r>
              <a:endParaRPr lang="en-CA" sz="2400" b="1" dirty="0">
                <a:solidFill>
                  <a:schemeClr val="bg1"/>
                </a:solidFill>
                <a:latin typeface="Calibri" panose="020F0502020204030204" pitchFamily="34" charset="0"/>
                <a:cs typeface="Calibri" panose="020F0502020204030204" pitchFamily="34" charset="0"/>
              </a:endParaRPr>
            </a:p>
          </p:txBody>
        </p:sp>
      </p:grpSp>
      <p:sp>
        <p:nvSpPr>
          <p:cNvPr id="8" name="TextBox 7">
            <a:extLst>
              <a:ext uri="{FF2B5EF4-FFF2-40B4-BE49-F238E27FC236}">
                <a16:creationId xmlns:a16="http://schemas.microsoft.com/office/drawing/2014/main" id="{8904FD64-764F-49CD-9D04-65984EFFCEAC}"/>
              </a:ext>
            </a:extLst>
          </p:cNvPr>
          <p:cNvSpPr txBox="1"/>
          <p:nvPr/>
        </p:nvSpPr>
        <p:spPr>
          <a:xfrm>
            <a:off x="5443407" y="4276026"/>
            <a:ext cx="5736657" cy="1475789"/>
          </a:xfrm>
          <a:prstGeom prst="rect">
            <a:avLst/>
          </a:prstGeom>
          <a:noFill/>
        </p:spPr>
        <p:txBody>
          <a:bodyPr wrap="square">
            <a:spAutoFit/>
          </a:bodyPr>
          <a:lstStyle>
            <a:defPPr>
              <a:defRPr lang="en-US"/>
            </a:defPPr>
            <a:lvl1pPr>
              <a:lnSpc>
                <a:spcPct val="114000"/>
              </a:lnSpc>
              <a:defRPr sz="2000" b="0" i="0">
                <a:effectLst/>
                <a:latin typeface="Gotham"/>
              </a:defRPr>
            </a:lvl1pPr>
          </a:lstStyle>
          <a:p>
            <a:pPr marL="342900" indent="-342900">
              <a:buFont typeface="Wingdings" panose="05000000000000000000" pitchFamily="2" charset="2"/>
              <a:buChar char="§"/>
            </a:pPr>
            <a:r>
              <a:rPr lang="en-US" b="1" dirty="0">
                <a:solidFill>
                  <a:srgbClr val="002060"/>
                </a:solidFill>
                <a:latin typeface="+mn-lt"/>
              </a:rPr>
              <a:t>Attracts more sales</a:t>
            </a:r>
          </a:p>
          <a:p>
            <a:pPr marL="342900" indent="-342900">
              <a:buFont typeface="Wingdings" panose="05000000000000000000" pitchFamily="2" charset="2"/>
              <a:buChar char="§"/>
            </a:pPr>
            <a:r>
              <a:rPr lang="en-US" b="1" dirty="0">
                <a:solidFill>
                  <a:srgbClr val="002060"/>
                </a:solidFill>
                <a:latin typeface="+mn-lt"/>
              </a:rPr>
              <a:t>Improve the reputation of the bank</a:t>
            </a:r>
          </a:p>
          <a:p>
            <a:pPr marL="342900" indent="-342900">
              <a:buFont typeface="Wingdings" panose="05000000000000000000" pitchFamily="2" charset="2"/>
              <a:buChar char="§"/>
            </a:pPr>
            <a:r>
              <a:rPr lang="en-US" b="1" dirty="0">
                <a:solidFill>
                  <a:srgbClr val="002060"/>
                </a:solidFill>
                <a:latin typeface="+mn-lt"/>
              </a:rPr>
              <a:t>Improve Undertesting of the market &amp; customers</a:t>
            </a:r>
          </a:p>
          <a:p>
            <a:pPr marL="342900" indent="-342900">
              <a:buFont typeface="Wingdings" panose="05000000000000000000" pitchFamily="2" charset="2"/>
              <a:buChar char="§"/>
            </a:pPr>
            <a:r>
              <a:rPr lang="en-CA" b="1" dirty="0">
                <a:solidFill>
                  <a:srgbClr val="002060"/>
                </a:solidFill>
                <a:latin typeface="+mn-lt"/>
              </a:rPr>
              <a:t>Better long-term marketing campaigns</a:t>
            </a:r>
          </a:p>
        </p:txBody>
      </p:sp>
      <p:sp>
        <p:nvSpPr>
          <p:cNvPr id="10" name="TextBox 9">
            <a:extLst>
              <a:ext uri="{FF2B5EF4-FFF2-40B4-BE49-F238E27FC236}">
                <a16:creationId xmlns:a16="http://schemas.microsoft.com/office/drawing/2014/main" id="{53C06A5D-CAB7-4659-A615-C00CB2BADE0B}"/>
              </a:ext>
            </a:extLst>
          </p:cNvPr>
          <p:cNvSpPr txBox="1"/>
          <p:nvPr/>
        </p:nvSpPr>
        <p:spPr>
          <a:xfrm>
            <a:off x="3980688" y="1617574"/>
            <a:ext cx="7059168" cy="2177519"/>
          </a:xfrm>
          <a:prstGeom prst="rect">
            <a:avLst/>
          </a:prstGeom>
          <a:noFill/>
        </p:spPr>
        <p:txBody>
          <a:bodyPr wrap="square">
            <a:spAutoFit/>
          </a:bodyPr>
          <a:lstStyle/>
          <a:p>
            <a:pPr>
              <a:lnSpc>
                <a:spcPct val="114000"/>
              </a:lnSpc>
            </a:pPr>
            <a:r>
              <a:rPr lang="en-US" sz="2000" b="0" i="0" dirty="0">
                <a:effectLst/>
                <a:latin typeface="Calibri" panose="020F0502020204030204" pitchFamily="34" charset="0"/>
                <a:cs typeface="Calibri" panose="020F0502020204030204" pitchFamily="34" charset="0"/>
              </a:rPr>
              <a:t>Marketing strategy could evolve over time. As </a:t>
            </a:r>
            <a:r>
              <a:rPr lang="en-US" sz="2000" dirty="0">
                <a:latin typeface="Calibri" panose="020F0502020204030204" pitchFamily="34" charset="0"/>
                <a:cs typeface="Calibri" panose="020F0502020204030204" pitchFamily="34" charset="0"/>
              </a:rPr>
              <a:t>the bank</a:t>
            </a:r>
            <a:r>
              <a:rPr lang="en-US" sz="2000" b="0" i="0" dirty="0">
                <a:effectLst/>
                <a:latin typeface="Calibri" panose="020F0502020204030204" pitchFamily="34" charset="0"/>
                <a:cs typeface="Calibri" panose="020F0502020204030204" pitchFamily="34" charset="0"/>
              </a:rPr>
              <a:t> learn more about what is and what is not working, </a:t>
            </a:r>
            <a:r>
              <a:rPr lang="en-US" sz="2000" dirty="0">
                <a:latin typeface="Calibri" panose="020F0502020204030204" pitchFamily="34" charset="0"/>
                <a:cs typeface="Calibri" panose="020F0502020204030204" pitchFamily="34" charset="0"/>
              </a:rPr>
              <a:t>it</a:t>
            </a:r>
            <a:r>
              <a:rPr lang="en-US" sz="2000" b="0" i="0" dirty="0">
                <a:effectLst/>
                <a:latin typeface="Calibri" panose="020F0502020204030204" pitchFamily="34" charset="0"/>
                <a:cs typeface="Calibri" panose="020F0502020204030204" pitchFamily="34" charset="0"/>
              </a:rPr>
              <a:t> will build a deeper understanding of the marketplace. Building an effective campaign strategy can help bank and its marketing department to  create the better positioning for understanding the customers requirements.</a:t>
            </a:r>
            <a:endParaRPr lang="en-CA" sz="2000" dirty="0">
              <a:latin typeface="Calibri" panose="020F0502020204030204" pitchFamily="34" charset="0"/>
              <a:cs typeface="Calibri" panose="020F0502020204030204" pitchFamily="34" charset="0"/>
            </a:endParaRPr>
          </a:p>
        </p:txBody>
      </p:sp>
      <p:pic>
        <p:nvPicPr>
          <p:cNvPr id="12" name="Picture 11" descr="Icon&#10;&#10;Description automatically generated with medium confidence">
            <a:extLst>
              <a:ext uri="{FF2B5EF4-FFF2-40B4-BE49-F238E27FC236}">
                <a16:creationId xmlns:a16="http://schemas.microsoft.com/office/drawing/2014/main" id="{D0A12207-1A38-458B-A661-9C08BAA82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31" y="1480944"/>
            <a:ext cx="2228537" cy="2228537"/>
          </a:xfrm>
          <a:prstGeom prst="rect">
            <a:avLst/>
          </a:prstGeom>
        </p:spPr>
      </p:pic>
    </p:spTree>
    <p:extLst>
      <p:ext uri="{BB962C8B-B14F-4D97-AF65-F5344CB8AC3E}">
        <p14:creationId xmlns:p14="http://schemas.microsoft.com/office/powerpoint/2010/main" val="23551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42EA79-3D10-40D8-B28A-1BF1B0936653}"/>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B5C8AA9E-4DD0-49FE-A3E2-F484D56F5276}"/>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a:extLst>
              <a:ext uri="{FF2B5EF4-FFF2-40B4-BE49-F238E27FC236}">
                <a16:creationId xmlns:a16="http://schemas.microsoft.com/office/drawing/2014/main" id="{1C0C9DED-C6EA-46F2-B4E6-96FB02FC0F9A}"/>
              </a:ext>
            </a:extLst>
          </p:cNvPr>
          <p:cNvSpPr>
            <a:spLocks noGrp="1"/>
          </p:cNvSpPr>
          <p:nvPr>
            <p:ph type="title"/>
          </p:nvPr>
        </p:nvSpPr>
        <p:spPr/>
        <p:txBody>
          <a:bodyPr/>
          <a:lstStyle/>
          <a:p>
            <a:r>
              <a:rPr lang="en-US" dirty="0"/>
              <a:t>Project Proposal</a:t>
            </a:r>
            <a:endParaRPr lang="en-CA" dirty="0"/>
          </a:p>
        </p:txBody>
      </p:sp>
      <p:grpSp>
        <p:nvGrpSpPr>
          <p:cNvPr id="6" name="Group 5">
            <a:extLst>
              <a:ext uri="{FF2B5EF4-FFF2-40B4-BE49-F238E27FC236}">
                <a16:creationId xmlns:a16="http://schemas.microsoft.com/office/drawing/2014/main" id="{15B77443-C741-4A47-BC43-EE1A531A75D7}"/>
              </a:ext>
            </a:extLst>
          </p:cNvPr>
          <p:cNvGrpSpPr/>
          <p:nvPr/>
        </p:nvGrpSpPr>
        <p:grpSpPr>
          <a:xfrm>
            <a:off x="7926482" y="1847594"/>
            <a:ext cx="3427318" cy="3673530"/>
            <a:chOff x="1177289" y="1154934"/>
            <a:chExt cx="2288400" cy="2434265"/>
          </a:xfrm>
        </p:grpSpPr>
        <p:grpSp>
          <p:nvGrpSpPr>
            <p:cNvPr id="7" name="Group 6">
              <a:extLst>
                <a:ext uri="{FF2B5EF4-FFF2-40B4-BE49-F238E27FC236}">
                  <a16:creationId xmlns:a16="http://schemas.microsoft.com/office/drawing/2014/main" id="{B5B08BC0-40DC-4C58-95B4-77CC100492A1}"/>
                </a:ext>
              </a:extLst>
            </p:cNvPr>
            <p:cNvGrpSpPr/>
            <p:nvPr/>
          </p:nvGrpSpPr>
          <p:grpSpPr>
            <a:xfrm>
              <a:off x="1177289" y="1154934"/>
              <a:ext cx="2288400" cy="2434265"/>
              <a:chOff x="-1419155" y="1429345"/>
              <a:chExt cx="2288400" cy="2434265"/>
            </a:xfrm>
          </p:grpSpPr>
          <p:sp>
            <p:nvSpPr>
              <p:cNvPr id="9" name="Rounded Rectangle 96">
                <a:extLst>
                  <a:ext uri="{FF2B5EF4-FFF2-40B4-BE49-F238E27FC236}">
                    <a16:creationId xmlns:a16="http://schemas.microsoft.com/office/drawing/2014/main" id="{BBC56C52-2BAE-4939-85B2-398F34B56217}"/>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C2EC68F5-4BE3-4412-8C87-D5BEFAE25203}"/>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Proposal Statement</a:t>
                </a:r>
              </a:p>
            </p:txBody>
          </p:sp>
        </p:grpSp>
        <p:pic>
          <p:nvPicPr>
            <p:cNvPr id="8" name="Picture 7">
              <a:extLst>
                <a:ext uri="{FF2B5EF4-FFF2-40B4-BE49-F238E27FC236}">
                  <a16:creationId xmlns:a16="http://schemas.microsoft.com/office/drawing/2014/main" id="{0C95943D-490B-4E72-A93D-AE0CFE62F6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9333" y="1412246"/>
              <a:ext cx="1464311" cy="1452306"/>
            </a:xfrm>
            <a:prstGeom prst="rect">
              <a:avLst/>
            </a:prstGeom>
          </p:spPr>
        </p:pic>
      </p:grpSp>
      <p:sp>
        <p:nvSpPr>
          <p:cNvPr id="11" name="TextBox 10">
            <a:extLst>
              <a:ext uri="{FF2B5EF4-FFF2-40B4-BE49-F238E27FC236}">
                <a16:creationId xmlns:a16="http://schemas.microsoft.com/office/drawing/2014/main" id="{D297028C-D43A-4972-BA9F-B0EB4E70BD8F}"/>
              </a:ext>
            </a:extLst>
          </p:cNvPr>
          <p:cNvSpPr txBox="1"/>
          <p:nvPr/>
        </p:nvSpPr>
        <p:spPr>
          <a:xfrm>
            <a:off x="813683" y="1847594"/>
            <a:ext cx="6812666" cy="3816429"/>
          </a:xfrm>
          <a:prstGeom prst="rect">
            <a:avLst/>
          </a:prstGeom>
          <a:noFill/>
        </p:spPr>
        <p:txBody>
          <a:bodyPr wrap="square" rtlCol="0">
            <a:spAutoFit/>
          </a:bodyPr>
          <a:lstStyle/>
          <a:p>
            <a:pPr algn="just"/>
            <a:r>
              <a:rPr lang="en-US" sz="2200" dirty="0">
                <a:latin typeface="Calibri" panose="020F0502020204030204" pitchFamily="34" charset="0"/>
                <a:cs typeface="Calibri" panose="020F0502020204030204" pitchFamily="34" charset="0"/>
              </a:rPr>
              <a:t>The product of this project will be a descriptive analytics that examines the characteristics of a successful phone call for the purpose of direct marketing in terms of targeted prospect customers and properties of the call session, based on the data set.</a:t>
            </a:r>
          </a:p>
          <a:p>
            <a:pPr algn="just"/>
            <a:r>
              <a:rPr lang="en-US" sz="2200" dirty="0">
                <a:latin typeface="Calibri" panose="020F0502020204030204" pitchFamily="34" charset="0"/>
                <a:cs typeface="Calibri" panose="020F0502020204030204" pitchFamily="34" charset="0"/>
              </a:rPr>
              <a:t>The output of this project may help marketing managers in similar industries (e.g. finance, other service industries) to improve the performance of their direct marketing efforts by increasing the efficiency and effectiveness of the phone calls by exploring some of the aspects of successful direct marketing calls recorded in the dataset.</a:t>
            </a:r>
            <a:endParaRPr lang="en-CA"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80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97">
            <a:extLst>
              <a:ext uri="{FF2B5EF4-FFF2-40B4-BE49-F238E27FC236}">
                <a16:creationId xmlns:a16="http://schemas.microsoft.com/office/drawing/2014/main" id="{C6F0CC93-59F5-4781-BCD3-0D4A02D869FD}"/>
              </a:ext>
              <a:ext uri="{C183D7F6-B498-43B3-948B-1728B52AA6E4}">
                <adec:decorative xmlns:adec="http://schemas.microsoft.com/office/drawing/2017/decorative" val="1"/>
              </a:ext>
            </a:extLst>
          </p:cNvPr>
          <p:cNvSpPr/>
          <p:nvPr/>
        </p:nvSpPr>
        <p:spPr>
          <a:xfrm>
            <a:off x="838200" y="2268540"/>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a:t>
            </a:r>
            <a:r>
              <a:rPr lang="en-CA" sz="2800" b="1" dirty="0" err="1">
                <a:solidFill>
                  <a:schemeClr val="tx1"/>
                </a:solidFill>
              </a:rPr>
              <a:t>arketing</a:t>
            </a:r>
            <a:r>
              <a:rPr lang="en-CA" sz="2800" b="1" dirty="0">
                <a:solidFill>
                  <a:schemeClr val="tx1"/>
                </a:solidFill>
              </a:rPr>
              <a:t> Department</a:t>
            </a:r>
          </a:p>
        </p:txBody>
      </p:sp>
      <p:sp>
        <p:nvSpPr>
          <p:cNvPr id="13" name="Rounded Rectangle 97">
            <a:extLst>
              <a:ext uri="{FF2B5EF4-FFF2-40B4-BE49-F238E27FC236}">
                <a16:creationId xmlns:a16="http://schemas.microsoft.com/office/drawing/2014/main" id="{F8A36AB0-AE29-410C-9D3C-49400B11E648}"/>
              </a:ext>
              <a:ext uri="{C183D7F6-B498-43B3-948B-1728B52AA6E4}">
                <adec:decorative xmlns:adec="http://schemas.microsoft.com/office/drawing/2017/decorative" val="1"/>
              </a:ext>
            </a:extLst>
          </p:cNvPr>
          <p:cNvSpPr/>
          <p:nvPr/>
        </p:nvSpPr>
        <p:spPr>
          <a:xfrm>
            <a:off x="838200" y="361216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Sales Department</a:t>
            </a:r>
          </a:p>
        </p:txBody>
      </p:sp>
      <p:sp>
        <p:nvSpPr>
          <p:cNvPr id="14" name="Rounded Rectangle 97">
            <a:extLst>
              <a:ext uri="{FF2B5EF4-FFF2-40B4-BE49-F238E27FC236}">
                <a16:creationId xmlns:a16="http://schemas.microsoft.com/office/drawing/2014/main" id="{32DF92C3-7E02-4F53-8A63-FFBD56992ABB}"/>
              </a:ext>
              <a:ext uri="{C183D7F6-B498-43B3-948B-1728B52AA6E4}">
                <adec:decorative xmlns:adec="http://schemas.microsoft.com/office/drawing/2017/decorative" val="1"/>
              </a:ext>
            </a:extLst>
          </p:cNvPr>
          <p:cNvSpPr/>
          <p:nvPr/>
        </p:nvSpPr>
        <p:spPr>
          <a:xfrm>
            <a:off x="4481814" y="3607507"/>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Call Centers</a:t>
            </a:r>
            <a:endParaRPr lang="en-CA" sz="2800" b="1" dirty="0">
              <a:solidFill>
                <a:schemeClr val="tx1"/>
              </a:solidFill>
            </a:endParaRPr>
          </a:p>
        </p:txBody>
      </p:sp>
      <p:sp>
        <p:nvSpPr>
          <p:cNvPr id="2" name="Date Placeholder 1">
            <a:extLst>
              <a:ext uri="{FF2B5EF4-FFF2-40B4-BE49-F238E27FC236}">
                <a16:creationId xmlns:a16="http://schemas.microsoft.com/office/drawing/2014/main" id="{38C8137B-433E-4B47-88B1-79E97EB8BF55}"/>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FA269EC9-20D7-43FB-8BDD-E134C3F0C46C}"/>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4" name="Title 3">
            <a:extLst>
              <a:ext uri="{FF2B5EF4-FFF2-40B4-BE49-F238E27FC236}">
                <a16:creationId xmlns:a16="http://schemas.microsoft.com/office/drawing/2014/main" id="{EBAE23BF-3A2D-40DE-9B13-02C7A9D2959C}"/>
              </a:ext>
            </a:extLst>
          </p:cNvPr>
          <p:cNvSpPr>
            <a:spLocks noGrp="1"/>
          </p:cNvSpPr>
          <p:nvPr>
            <p:ph type="title"/>
          </p:nvPr>
        </p:nvSpPr>
        <p:spPr/>
        <p:txBody>
          <a:bodyPr/>
          <a:lstStyle/>
          <a:p>
            <a:r>
              <a:rPr lang="en-US" dirty="0"/>
              <a:t>Project Audience</a:t>
            </a:r>
            <a:endParaRPr lang="en-CA" dirty="0"/>
          </a:p>
        </p:txBody>
      </p:sp>
      <p:sp>
        <p:nvSpPr>
          <p:cNvPr id="5" name="Rounded Rectangle 97">
            <a:extLst>
              <a:ext uri="{FF2B5EF4-FFF2-40B4-BE49-F238E27FC236}">
                <a16:creationId xmlns:a16="http://schemas.microsoft.com/office/drawing/2014/main" id="{9E69246B-E5F5-4F36-BDF3-02B90D63ED43}"/>
              </a:ext>
              <a:ext uri="{C183D7F6-B498-43B3-948B-1728B52AA6E4}">
                <adec:decorative xmlns:adec="http://schemas.microsoft.com/office/drawing/2017/decorative" val="1"/>
              </a:ext>
            </a:extLst>
          </p:cNvPr>
          <p:cNvSpPr/>
          <p:nvPr/>
        </p:nvSpPr>
        <p:spPr>
          <a:xfrm>
            <a:off x="838200" y="1230931"/>
            <a:ext cx="9937830" cy="823617"/>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Audiences</a:t>
            </a:r>
          </a:p>
        </p:txBody>
      </p:sp>
      <p:pic>
        <p:nvPicPr>
          <p:cNvPr id="19" name="Picture 18" descr="Icon&#10;&#10;Description automatically generated">
            <a:extLst>
              <a:ext uri="{FF2B5EF4-FFF2-40B4-BE49-F238E27FC236}">
                <a16:creationId xmlns:a16="http://schemas.microsoft.com/office/drawing/2014/main" id="{448653FC-2213-4C80-9963-800E69E3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429" y="2194468"/>
            <a:ext cx="2650602" cy="2650602"/>
          </a:xfrm>
          <a:prstGeom prst="rect">
            <a:avLst/>
          </a:prstGeom>
        </p:spPr>
      </p:pic>
      <p:sp>
        <p:nvSpPr>
          <p:cNvPr id="22" name="Rounded Rectangle 97">
            <a:extLst>
              <a:ext uri="{FF2B5EF4-FFF2-40B4-BE49-F238E27FC236}">
                <a16:creationId xmlns:a16="http://schemas.microsoft.com/office/drawing/2014/main" id="{306907BD-028F-4FA6-9EFA-AE6A442592AA}"/>
              </a:ext>
              <a:ext uri="{C183D7F6-B498-43B3-948B-1728B52AA6E4}">
                <adec:decorative xmlns:adec="http://schemas.microsoft.com/office/drawing/2017/decorative" val="1"/>
              </a:ext>
            </a:extLst>
          </p:cNvPr>
          <p:cNvSpPr/>
          <p:nvPr/>
        </p:nvSpPr>
        <p:spPr>
          <a:xfrm>
            <a:off x="4481813" y="226853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Medium &amp; High-level Managers</a:t>
            </a:r>
            <a:endParaRPr lang="en-CA" sz="2800" b="1" dirty="0">
              <a:solidFill>
                <a:schemeClr val="tx1"/>
              </a:solidFill>
            </a:endParaRPr>
          </a:p>
        </p:txBody>
      </p:sp>
    </p:spTree>
    <p:extLst>
      <p:ext uri="{BB962C8B-B14F-4D97-AF65-F5344CB8AC3E}">
        <p14:creationId xmlns:p14="http://schemas.microsoft.com/office/powerpoint/2010/main" val="238759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03861-80E0-432C-A742-BDFA777B7ACD}"/>
              </a:ext>
            </a:extLst>
          </p:cNvPr>
          <p:cNvSpPr>
            <a:spLocks noGrp="1"/>
          </p:cNvSpPr>
          <p:nvPr>
            <p:ph type="dt" sz="half" idx="10"/>
          </p:nvPr>
        </p:nvSpPr>
        <p:spPr/>
        <p:txBody>
          <a:bodyPr/>
          <a:lstStyle/>
          <a:p>
            <a:fld id="{67F3D9EC-BF56-4362-AD12-CA4BA25FAF4E}" type="datetime4">
              <a:rPr lang="en-US" smtClean="0"/>
              <a:t>November 5, 2021</a:t>
            </a:fld>
            <a:endParaRPr lang="en-US" dirty="0"/>
          </a:p>
        </p:txBody>
      </p:sp>
      <p:sp>
        <p:nvSpPr>
          <p:cNvPr id="3" name="Slide Number Placeholder 2">
            <a:extLst>
              <a:ext uri="{FF2B5EF4-FFF2-40B4-BE49-F238E27FC236}">
                <a16:creationId xmlns:a16="http://schemas.microsoft.com/office/drawing/2014/main" id="{A33EE246-0A18-4142-B8EC-FD7A197FFCDE}"/>
              </a:ext>
            </a:extLst>
          </p:cNvPr>
          <p:cNvSpPr>
            <a:spLocks noGrp="1"/>
          </p:cNvSpPr>
          <p:nvPr>
            <p:ph type="sldNum" sz="quarter" idx="12"/>
          </p:nvPr>
        </p:nvSpPr>
        <p:spPr/>
        <p:txBody>
          <a:bodyPr/>
          <a:lstStyle/>
          <a:p>
            <a:fld id="{5A4A7955-6230-48B4-BD8B-A7C460F75945}" type="slidenum">
              <a:rPr lang="en-US" smtClean="0"/>
              <a:t>2</a:t>
            </a:fld>
            <a:endParaRPr lang="en-US" dirty="0"/>
          </a:p>
        </p:txBody>
      </p:sp>
      <p:pic>
        <p:nvPicPr>
          <p:cNvPr id="5" name="Picture 4" descr="Text&#10;&#10;Description automatically generated with low confidence">
            <a:extLst>
              <a:ext uri="{FF2B5EF4-FFF2-40B4-BE49-F238E27FC236}">
                <a16:creationId xmlns:a16="http://schemas.microsoft.com/office/drawing/2014/main" id="{AF77B1CF-0128-4319-B4AB-A20C545050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0860" y="2494936"/>
            <a:ext cx="3284622" cy="186812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4AC54CF-BDA4-42FD-B341-1FDCE25B4024}"/>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1392514" y="2677672"/>
            <a:ext cx="4703486" cy="1502656"/>
          </a:xfrm>
          <a:prstGeom prst="rect">
            <a:avLst/>
          </a:prstGeom>
        </p:spPr>
      </p:pic>
    </p:spTree>
    <p:extLst>
      <p:ext uri="{BB962C8B-B14F-4D97-AF65-F5344CB8AC3E}">
        <p14:creationId xmlns:p14="http://schemas.microsoft.com/office/powerpoint/2010/main" val="324958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CA" dirty="0"/>
              <a:t>Short Problem Statement</a:t>
            </a:r>
          </a:p>
        </p:txBody>
      </p:sp>
      <p:sp>
        <p:nvSpPr>
          <p:cNvPr id="5" name="TextBox 4">
            <a:extLst>
              <a:ext uri="{FF2B5EF4-FFF2-40B4-BE49-F238E27FC236}">
                <a16:creationId xmlns:a16="http://schemas.microsoft.com/office/drawing/2014/main" id="{0C84C3EC-760F-461A-A6FE-95B3742C9DB5}"/>
              </a:ext>
            </a:extLst>
          </p:cNvPr>
          <p:cNvSpPr txBox="1"/>
          <p:nvPr/>
        </p:nvSpPr>
        <p:spPr>
          <a:xfrm>
            <a:off x="4139225" y="2531900"/>
            <a:ext cx="4285616" cy="2308324"/>
          </a:xfrm>
          <a:prstGeom prst="rect">
            <a:avLst/>
          </a:prstGeom>
          <a:noFill/>
        </p:spPr>
        <p:txBody>
          <a:bodyPr wrap="square" rtlCol="0">
            <a:spAutoFit/>
          </a:bodyPr>
          <a:lstStyle/>
          <a:p>
            <a:r>
              <a:rPr lang="en-US" sz="3600" b="1" dirty="0"/>
              <a:t>How to increase effectiveness of direct marketing campaign based on the dataset</a:t>
            </a:r>
            <a:endParaRPr lang="en-CA" sz="3600" b="1" dirty="0"/>
          </a:p>
        </p:txBody>
      </p:sp>
      <p:grpSp>
        <p:nvGrpSpPr>
          <p:cNvPr id="21" name="Group 20">
            <a:extLst>
              <a:ext uri="{FF2B5EF4-FFF2-40B4-BE49-F238E27FC236}">
                <a16:creationId xmlns:a16="http://schemas.microsoft.com/office/drawing/2014/main" id="{E2E1D0D4-03C6-4016-8B8F-A2CF6B433B15}"/>
              </a:ext>
            </a:extLst>
          </p:cNvPr>
          <p:cNvGrpSpPr/>
          <p:nvPr/>
        </p:nvGrpSpPr>
        <p:grpSpPr>
          <a:xfrm>
            <a:off x="970025" y="1615817"/>
            <a:ext cx="2980184" cy="3212215"/>
            <a:chOff x="1177289" y="1154934"/>
            <a:chExt cx="2288400" cy="2434265"/>
          </a:xfrm>
        </p:grpSpPr>
        <p:grpSp>
          <p:nvGrpSpPr>
            <p:cNvPr id="16" name="Group 15">
              <a:extLst>
                <a:ext uri="{FF2B5EF4-FFF2-40B4-BE49-F238E27FC236}">
                  <a16:creationId xmlns:a16="http://schemas.microsoft.com/office/drawing/2014/main" id="{83D72109-3D27-4425-8718-F2776D81B0A6}"/>
                </a:ext>
              </a:extLst>
            </p:cNvPr>
            <p:cNvGrpSpPr/>
            <p:nvPr/>
          </p:nvGrpSpPr>
          <p:grpSpPr>
            <a:xfrm>
              <a:off x="1177289" y="1154934"/>
              <a:ext cx="2288400" cy="2434265"/>
              <a:chOff x="-1419155" y="1429345"/>
              <a:chExt cx="2288400" cy="2434265"/>
            </a:xfrm>
          </p:grpSpPr>
          <p:sp>
            <p:nvSpPr>
              <p:cNvPr id="14" name="Rounded Rectangle 96">
                <a:extLst>
                  <a:ext uri="{FF2B5EF4-FFF2-40B4-BE49-F238E27FC236}">
                    <a16:creationId xmlns:a16="http://schemas.microsoft.com/office/drawing/2014/main" id="{CAD49F58-C2CB-4645-A535-858660232ADF}"/>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5" name="Rounded Rectangle 96">
                <a:extLst>
                  <a:ext uri="{FF2B5EF4-FFF2-40B4-BE49-F238E27FC236}">
                    <a16:creationId xmlns:a16="http://schemas.microsoft.com/office/drawing/2014/main" id="{9E1C8EF4-D6E3-4DA3-BAC7-1D5C257975D1}"/>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cs typeface="Calibri" panose="020F0502020204030204" pitchFamily="34" charset="0"/>
                  </a:rPr>
                  <a:t>Problem Statement</a:t>
                </a:r>
                <a:endParaRPr lang="en-US" sz="2800" b="1" dirty="0">
                  <a:latin typeface="Calibri" panose="020F0502020204030204" pitchFamily="34" charset="0"/>
                  <a:cs typeface="Calibri" panose="020F0502020204030204" pitchFamily="34" charset="0"/>
                </a:endParaRPr>
              </a:p>
            </p:txBody>
          </p:sp>
        </p:grpSp>
        <p:pic>
          <p:nvPicPr>
            <p:cNvPr id="13" name="Picture 12" descr="Icon&#10;&#10;Description automatically generated">
              <a:extLst>
                <a:ext uri="{FF2B5EF4-FFF2-40B4-BE49-F238E27FC236}">
                  <a16:creationId xmlns:a16="http://schemas.microsoft.com/office/drawing/2014/main" id="{81B284F2-11E3-4DCA-9FF2-BFF12640D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1406244"/>
              <a:ext cx="1464311" cy="1464311"/>
            </a:xfrm>
            <a:prstGeom prst="rect">
              <a:avLst/>
            </a:prstGeom>
          </p:spPr>
        </p:pic>
      </p:grpSp>
    </p:spTree>
    <p:extLst>
      <p:ext uri="{BB962C8B-B14F-4D97-AF65-F5344CB8AC3E}">
        <p14:creationId xmlns:p14="http://schemas.microsoft.com/office/powerpoint/2010/main" val="42735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51396-E2C8-48CB-9F30-0CF53E9EBBFC}"/>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A3E7FB49-8122-4C23-8991-085A7D825364}"/>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4" name="Title 3">
            <a:extLst>
              <a:ext uri="{FF2B5EF4-FFF2-40B4-BE49-F238E27FC236}">
                <a16:creationId xmlns:a16="http://schemas.microsoft.com/office/drawing/2014/main" id="{B1903A12-81EA-43DD-8712-7B588E1D13B8}"/>
              </a:ext>
            </a:extLst>
          </p:cNvPr>
          <p:cNvSpPr>
            <a:spLocks noGrp="1"/>
          </p:cNvSpPr>
          <p:nvPr>
            <p:ph type="title"/>
          </p:nvPr>
        </p:nvSpPr>
        <p:spPr/>
        <p:txBody>
          <a:bodyPr/>
          <a:lstStyle/>
          <a:p>
            <a:r>
              <a:rPr lang="en-US" dirty="0"/>
              <a:t>Analysis Questions</a:t>
            </a:r>
            <a:endParaRPr lang="en-CA" dirty="0"/>
          </a:p>
        </p:txBody>
      </p:sp>
      <p:grpSp>
        <p:nvGrpSpPr>
          <p:cNvPr id="19" name="Group 18">
            <a:extLst>
              <a:ext uri="{FF2B5EF4-FFF2-40B4-BE49-F238E27FC236}">
                <a16:creationId xmlns:a16="http://schemas.microsoft.com/office/drawing/2014/main" id="{FFD2734B-CEC8-4FE9-9C62-BE3C6CE356E3}"/>
              </a:ext>
            </a:extLst>
          </p:cNvPr>
          <p:cNvGrpSpPr/>
          <p:nvPr/>
        </p:nvGrpSpPr>
        <p:grpSpPr>
          <a:xfrm>
            <a:off x="609600" y="1604807"/>
            <a:ext cx="3126386" cy="3315592"/>
            <a:chOff x="1177289" y="2418242"/>
            <a:chExt cx="2288400" cy="2434265"/>
          </a:xfrm>
        </p:grpSpPr>
        <p:grpSp>
          <p:nvGrpSpPr>
            <p:cNvPr id="7" name="Group 6">
              <a:extLst>
                <a:ext uri="{FF2B5EF4-FFF2-40B4-BE49-F238E27FC236}">
                  <a16:creationId xmlns:a16="http://schemas.microsoft.com/office/drawing/2014/main" id="{6BA3BEF0-4A93-44CD-A691-8BA1207750C1}"/>
                </a:ext>
              </a:extLst>
            </p:cNvPr>
            <p:cNvGrpSpPr/>
            <p:nvPr/>
          </p:nvGrpSpPr>
          <p:grpSpPr>
            <a:xfrm>
              <a:off x="1177289" y="2418242"/>
              <a:ext cx="2288400" cy="2434265"/>
              <a:chOff x="-1419155" y="1429345"/>
              <a:chExt cx="2288400" cy="2434265"/>
            </a:xfrm>
          </p:grpSpPr>
          <p:sp>
            <p:nvSpPr>
              <p:cNvPr id="9" name="Rounded Rectangle 96">
                <a:extLst>
                  <a:ext uri="{FF2B5EF4-FFF2-40B4-BE49-F238E27FC236}">
                    <a16:creationId xmlns:a16="http://schemas.microsoft.com/office/drawing/2014/main" id="{E8EDBE76-CB1E-4BD7-97EC-1BEA66FD5760}"/>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415E8698-08A8-494F-9D6E-C2D7F41905E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FFC4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latin typeface="Calibri" panose="020F0502020204030204" pitchFamily="34" charset="0"/>
                    <a:cs typeface="Calibri" panose="020F0502020204030204" pitchFamily="34" charset="0"/>
                  </a:rPr>
                  <a:t>Question</a:t>
                </a:r>
                <a:endParaRPr lang="en-US" sz="4000" b="1" dirty="0">
                  <a:solidFill>
                    <a:schemeClr val="tx2"/>
                  </a:solidFill>
                  <a:latin typeface="Calibri" panose="020F0502020204030204" pitchFamily="34" charset="0"/>
                  <a:cs typeface="Calibri" panose="020F0502020204030204" pitchFamily="34" charset="0"/>
                </a:endParaRPr>
              </a:p>
            </p:txBody>
          </p:sp>
        </p:grpSp>
        <p:pic>
          <p:nvPicPr>
            <p:cNvPr id="12" name="Picture 11" descr="A picture containing shape&#10;&#10;Description automatically generated">
              <a:extLst>
                <a:ext uri="{FF2B5EF4-FFF2-40B4-BE49-F238E27FC236}">
                  <a16:creationId xmlns:a16="http://schemas.microsoft.com/office/drawing/2014/main" id="{6342B4FE-1860-4FCB-AA4E-F37CF57F2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39" y="2718425"/>
              <a:ext cx="1386297" cy="1386297"/>
            </a:xfrm>
            <a:prstGeom prst="rect">
              <a:avLst/>
            </a:prstGeom>
          </p:spPr>
        </p:pic>
      </p:grpSp>
      <p:sp>
        <p:nvSpPr>
          <p:cNvPr id="13" name="Rounded Rectangle 81">
            <a:extLst>
              <a:ext uri="{FF2B5EF4-FFF2-40B4-BE49-F238E27FC236}">
                <a16:creationId xmlns:a16="http://schemas.microsoft.com/office/drawing/2014/main" id="{E688C800-300E-4B6A-B434-A2062373674F}"/>
              </a:ext>
              <a:ext uri="{C183D7F6-B498-43B3-948B-1728B52AA6E4}">
                <adec:decorative xmlns:adec="http://schemas.microsoft.com/office/drawing/2017/decorative" val="1"/>
              </a:ext>
            </a:extLst>
          </p:cNvPr>
          <p:cNvSpPr/>
          <p:nvPr/>
        </p:nvSpPr>
        <p:spPr>
          <a:xfrm>
            <a:off x="4187635" y="164036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BEB1BC2-B0C8-4A89-B914-6CF81E4157DB}"/>
              </a:ext>
            </a:extLst>
          </p:cNvPr>
          <p:cNvSpPr txBox="1"/>
          <p:nvPr/>
        </p:nvSpPr>
        <p:spPr>
          <a:xfrm>
            <a:off x="4460262" y="1713024"/>
            <a:ext cx="6620909" cy="830997"/>
          </a:xfrm>
          <a:prstGeom prst="rect">
            <a:avLst/>
          </a:prstGeom>
          <a:noFill/>
        </p:spPr>
        <p:txBody>
          <a:bodyPr wrap="square">
            <a:spAutoFit/>
          </a:bodyPr>
          <a:lstStyle/>
          <a:p>
            <a:r>
              <a:rPr lang="en-US" sz="2400" b="1" dirty="0"/>
              <a:t>Who are the top targeted prospects in terms of successful outcome?</a:t>
            </a:r>
            <a:endParaRPr lang="en-CA" sz="2400" b="1" dirty="0"/>
          </a:p>
        </p:txBody>
      </p:sp>
      <p:sp>
        <p:nvSpPr>
          <p:cNvPr id="15" name="Rounded Rectangle 81">
            <a:extLst>
              <a:ext uri="{FF2B5EF4-FFF2-40B4-BE49-F238E27FC236}">
                <a16:creationId xmlns:a16="http://schemas.microsoft.com/office/drawing/2014/main" id="{5AF31E19-A079-4166-9C62-B19E7180F978}"/>
              </a:ext>
              <a:ext uri="{C183D7F6-B498-43B3-948B-1728B52AA6E4}">
                <adec:decorative xmlns:adec="http://schemas.microsoft.com/office/drawing/2017/decorative" val="1"/>
              </a:ext>
            </a:extLst>
          </p:cNvPr>
          <p:cNvSpPr/>
          <p:nvPr/>
        </p:nvSpPr>
        <p:spPr>
          <a:xfrm>
            <a:off x="4187635" y="279222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B3DDFB4-A3A5-4981-B518-D6E0A99C0E24}"/>
              </a:ext>
            </a:extLst>
          </p:cNvPr>
          <p:cNvSpPr txBox="1"/>
          <p:nvPr/>
        </p:nvSpPr>
        <p:spPr>
          <a:xfrm>
            <a:off x="4397054" y="3009590"/>
            <a:ext cx="6747323" cy="461665"/>
          </a:xfrm>
          <a:prstGeom prst="rect">
            <a:avLst/>
          </a:prstGeom>
          <a:noFill/>
        </p:spPr>
        <p:txBody>
          <a:bodyPr wrap="square">
            <a:spAutoFit/>
          </a:bodyPr>
          <a:lstStyle/>
          <a:p>
            <a:r>
              <a:rPr lang="en-US" sz="2400" b="1" dirty="0"/>
              <a:t>What is the best time to contact prospect customers?</a:t>
            </a:r>
            <a:endParaRPr lang="en-CA" sz="2400" b="1" dirty="0"/>
          </a:p>
        </p:txBody>
      </p:sp>
      <p:sp>
        <p:nvSpPr>
          <p:cNvPr id="17" name="Rounded Rectangle 81">
            <a:extLst>
              <a:ext uri="{FF2B5EF4-FFF2-40B4-BE49-F238E27FC236}">
                <a16:creationId xmlns:a16="http://schemas.microsoft.com/office/drawing/2014/main" id="{4DB677BE-D7EF-4532-B891-A5A2570864E0}"/>
              </a:ext>
              <a:ext uri="{C183D7F6-B498-43B3-948B-1728B52AA6E4}">
                <adec:decorative xmlns:adec="http://schemas.microsoft.com/office/drawing/2017/decorative" val="1"/>
              </a:ext>
            </a:extLst>
          </p:cNvPr>
          <p:cNvSpPr/>
          <p:nvPr/>
        </p:nvSpPr>
        <p:spPr>
          <a:xfrm>
            <a:off x="4187635" y="3944087"/>
            <a:ext cx="7166165" cy="976312"/>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3326FCB-0CF8-410E-A4FC-F9B78131F760}"/>
              </a:ext>
            </a:extLst>
          </p:cNvPr>
          <p:cNvSpPr txBox="1"/>
          <p:nvPr/>
        </p:nvSpPr>
        <p:spPr>
          <a:xfrm>
            <a:off x="4460262" y="4013789"/>
            <a:ext cx="6620909" cy="830997"/>
          </a:xfrm>
          <a:prstGeom prst="rect">
            <a:avLst/>
          </a:prstGeom>
          <a:noFill/>
        </p:spPr>
        <p:txBody>
          <a:bodyPr wrap="square">
            <a:spAutoFit/>
          </a:bodyPr>
          <a:lstStyle>
            <a:defPPr>
              <a:defRPr lang="en-US"/>
            </a:defPPr>
            <a:lvl1pPr>
              <a:defRPr sz="2400" b="1"/>
            </a:lvl1pPr>
          </a:lstStyle>
          <a:p>
            <a:r>
              <a:rPr lang="en-US" dirty="0"/>
              <a:t>What are the top characteristics of a successful call (duration and time)?</a:t>
            </a:r>
            <a:endParaRPr lang="en-CA" dirty="0"/>
          </a:p>
        </p:txBody>
      </p:sp>
    </p:spTree>
    <p:extLst>
      <p:ext uri="{BB962C8B-B14F-4D97-AF65-F5344CB8AC3E}">
        <p14:creationId xmlns:p14="http://schemas.microsoft.com/office/powerpoint/2010/main" val="16646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88F1-E7F4-4A98-B0B5-499251B680DA}"/>
              </a:ext>
            </a:extLst>
          </p:cNvPr>
          <p:cNvSpPr>
            <a:spLocks noGrp="1"/>
          </p:cNvSpPr>
          <p:nvPr>
            <p:ph type="title"/>
          </p:nvPr>
        </p:nvSpPr>
        <p:spPr>
          <a:xfrm>
            <a:off x="831849" y="2335471"/>
            <a:ext cx="10708109" cy="1601272"/>
          </a:xfrm>
        </p:spPr>
        <p:txBody>
          <a:bodyPr/>
          <a:lstStyle/>
          <a:p>
            <a:pPr>
              <a:lnSpc>
                <a:spcPct val="114000"/>
              </a:lnSpc>
            </a:pPr>
            <a:r>
              <a:rPr lang="en-US" sz="4800" b="1" dirty="0"/>
              <a:t>Preliminary </a:t>
            </a:r>
            <a:r>
              <a:rPr lang="en-CA" sz="4800" dirty="0"/>
              <a:t>Exploratory Data Analysis (EDA)</a:t>
            </a:r>
          </a:p>
        </p:txBody>
      </p:sp>
      <p:sp>
        <p:nvSpPr>
          <p:cNvPr id="3" name="Text Placeholder 2">
            <a:extLst>
              <a:ext uri="{FF2B5EF4-FFF2-40B4-BE49-F238E27FC236}">
                <a16:creationId xmlns:a16="http://schemas.microsoft.com/office/drawing/2014/main" id="{E7D75715-EC99-4D55-B706-258F52A87AB2}"/>
              </a:ext>
            </a:extLst>
          </p:cNvPr>
          <p:cNvSpPr>
            <a:spLocks noGrp="1"/>
          </p:cNvSpPr>
          <p:nvPr>
            <p:ph type="body" idx="1"/>
          </p:nvPr>
        </p:nvSpPr>
        <p:spPr>
          <a:xfrm>
            <a:off x="838200" y="4252950"/>
            <a:ext cx="10515600" cy="2103400"/>
          </a:xfrm>
        </p:spPr>
        <p:txBody>
          <a:bodyPr/>
          <a:lstStyle/>
          <a:p>
            <a:pPr>
              <a:buFontTx/>
              <a:buChar char="-"/>
            </a:pPr>
            <a:r>
              <a:rPr lang="en-US" sz="2000" b="1" dirty="0"/>
              <a:t>Data Description</a:t>
            </a:r>
          </a:p>
          <a:p>
            <a:pPr>
              <a:buFontTx/>
              <a:buChar char="-"/>
            </a:pPr>
            <a:r>
              <a:rPr lang="en-US" sz="2000" b="1" dirty="0"/>
              <a:t>Univariant Preliminary Visualization: Numeric Variables</a:t>
            </a:r>
          </a:p>
          <a:p>
            <a:pPr>
              <a:buFontTx/>
              <a:buChar char="-"/>
            </a:pPr>
            <a:r>
              <a:rPr lang="en-US" sz="2000" b="1" dirty="0"/>
              <a:t>Univariant Preliminary Visualization: Categorical Variables</a:t>
            </a:r>
          </a:p>
          <a:p>
            <a:pPr>
              <a:buFontTx/>
              <a:buChar char="-"/>
            </a:pPr>
            <a:r>
              <a:rPr lang="en-US" sz="2000" b="1" dirty="0"/>
              <a:t>Future Exploration &amp; Expected Transformation Steps</a:t>
            </a:r>
          </a:p>
          <a:p>
            <a:pPr>
              <a:buFontTx/>
              <a:buChar char="-"/>
            </a:pPr>
            <a:endParaRPr lang="en-CA" sz="2000" b="1" dirty="0"/>
          </a:p>
        </p:txBody>
      </p:sp>
      <p:sp>
        <p:nvSpPr>
          <p:cNvPr id="4" name="Slide Number Placeholder 3">
            <a:extLst>
              <a:ext uri="{FF2B5EF4-FFF2-40B4-BE49-F238E27FC236}">
                <a16:creationId xmlns:a16="http://schemas.microsoft.com/office/drawing/2014/main" id="{9D2411AE-A097-45F1-84F3-1B1FD7CA5D0B}"/>
              </a:ext>
            </a:extLst>
          </p:cNvPr>
          <p:cNvSpPr>
            <a:spLocks noGrp="1"/>
          </p:cNvSpPr>
          <p:nvPr>
            <p:ph type="sldNum" sz="quarter" idx="12"/>
          </p:nvPr>
        </p:nvSpPr>
        <p:spPr/>
        <p:txBody>
          <a:bodyPr/>
          <a:lstStyle/>
          <a:p>
            <a:fld id="{5A4A7955-6230-48B4-BD8B-A7C460F75945}" type="slidenum">
              <a:rPr lang="en-US" smtClean="0"/>
              <a:pPr/>
              <a:t>22</a:t>
            </a:fld>
            <a:endParaRPr lang="en-US" dirty="0"/>
          </a:p>
        </p:txBody>
      </p:sp>
    </p:spTree>
    <p:extLst>
      <p:ext uri="{BB962C8B-B14F-4D97-AF65-F5344CB8AC3E}">
        <p14:creationId xmlns:p14="http://schemas.microsoft.com/office/powerpoint/2010/main" val="209295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808752B-5F68-4815-A431-E326DD700BCE}"/>
              </a:ext>
            </a:extLst>
          </p:cNvPr>
          <p:cNvSpPr/>
          <p:nvPr/>
        </p:nvSpPr>
        <p:spPr>
          <a:xfrm>
            <a:off x="979714" y="2396872"/>
            <a:ext cx="2034074" cy="2075345"/>
          </a:xfrm>
          <a:prstGeom prst="roundRect">
            <a:avLst>
              <a:gd name="adj" fmla="val 13456"/>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AE2DF14B-5BB1-48BC-A41B-6E260E86FEA1}"/>
              </a:ext>
            </a:extLst>
          </p:cNvPr>
          <p:cNvSpPr>
            <a:spLocks noGrp="1"/>
          </p:cNvSpPr>
          <p:nvPr>
            <p:ph idx="1"/>
          </p:nvPr>
        </p:nvSpPr>
        <p:spPr>
          <a:xfrm>
            <a:off x="3170852" y="2342862"/>
            <a:ext cx="6876662" cy="2183363"/>
          </a:xfrm>
        </p:spPr>
        <p:txBody>
          <a:bodyPr>
            <a:normAutofit/>
          </a:bodyPr>
          <a:lstStyle/>
          <a:p>
            <a:pPr>
              <a:buFont typeface="Wingdings" panose="05000000000000000000" pitchFamily="2" charset="2"/>
              <a:buChar char="§"/>
            </a:pPr>
            <a:r>
              <a:rPr lang="en-US" sz="2000" dirty="0">
                <a:cs typeface="Calibri" panose="020F0502020204030204" pitchFamily="34" charset="0"/>
              </a:rPr>
              <a:t>The data types of variables will be explored</a:t>
            </a:r>
          </a:p>
          <a:p>
            <a:pPr>
              <a:buFont typeface="Wingdings" panose="05000000000000000000" pitchFamily="2" charset="2"/>
              <a:buChar char="§"/>
            </a:pPr>
            <a:r>
              <a:rPr lang="en-US" sz="2000" dirty="0">
                <a:cs typeface="Calibri" panose="020F0502020204030204" pitchFamily="34" charset="0"/>
              </a:rPr>
              <a:t>Each variable will be introduced</a:t>
            </a:r>
          </a:p>
          <a:p>
            <a:pPr>
              <a:buFont typeface="Wingdings" panose="05000000000000000000" pitchFamily="2" charset="2"/>
              <a:buChar char="§"/>
            </a:pPr>
            <a:r>
              <a:rPr lang="en-US" sz="2000" dirty="0">
                <a:cs typeface="Calibri" panose="020F0502020204030204" pitchFamily="34" charset="0"/>
              </a:rPr>
              <a:t>A plot and short description of each variable will be discussed.</a:t>
            </a:r>
          </a:p>
          <a:p>
            <a:pPr>
              <a:buFont typeface="Wingdings" panose="05000000000000000000" pitchFamily="2" charset="2"/>
              <a:buChar char="§"/>
            </a:pPr>
            <a:r>
              <a:rPr lang="en-US" sz="2000" dirty="0">
                <a:cs typeface="Calibri" panose="020F0502020204030204" pitchFamily="34" charset="0"/>
              </a:rPr>
              <a:t>A general exploration of correlation among numerical variables will be provided</a:t>
            </a:r>
          </a:p>
        </p:txBody>
      </p:sp>
      <p:sp>
        <p:nvSpPr>
          <p:cNvPr id="3" name="Date Placeholder 2">
            <a:extLst>
              <a:ext uri="{FF2B5EF4-FFF2-40B4-BE49-F238E27FC236}">
                <a16:creationId xmlns:a16="http://schemas.microsoft.com/office/drawing/2014/main" id="{14C3260F-8BAF-4D03-A080-D20289F2336B}"/>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A1DA567C-3317-4732-912C-466CA6EEF78A}"/>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5" name="Title 4">
            <a:extLst>
              <a:ext uri="{FF2B5EF4-FFF2-40B4-BE49-F238E27FC236}">
                <a16:creationId xmlns:a16="http://schemas.microsoft.com/office/drawing/2014/main" id="{1AF0198D-61A1-4E7D-AEE5-2F3064577C2E}"/>
              </a:ext>
            </a:extLst>
          </p:cNvPr>
          <p:cNvSpPr>
            <a:spLocks noGrp="1"/>
          </p:cNvSpPr>
          <p:nvPr>
            <p:ph type="title"/>
          </p:nvPr>
        </p:nvSpPr>
        <p:spPr/>
        <p:txBody>
          <a:bodyPr/>
          <a:lstStyle/>
          <a:p>
            <a:r>
              <a:rPr lang="en-US" sz="4000" b="1" dirty="0"/>
              <a:t>Preliminary EDA Steps</a:t>
            </a:r>
            <a:endParaRPr lang="en-US" dirty="0"/>
          </a:p>
        </p:txBody>
      </p:sp>
      <p:sp>
        <p:nvSpPr>
          <p:cNvPr id="7" name="TextBox 6">
            <a:extLst>
              <a:ext uri="{FF2B5EF4-FFF2-40B4-BE49-F238E27FC236}">
                <a16:creationId xmlns:a16="http://schemas.microsoft.com/office/drawing/2014/main" id="{ED3BDA41-67F8-4A5E-B052-794BA938B536}"/>
              </a:ext>
            </a:extLst>
          </p:cNvPr>
          <p:cNvSpPr txBox="1"/>
          <p:nvPr/>
        </p:nvSpPr>
        <p:spPr>
          <a:xfrm>
            <a:off x="1108787" y="1821194"/>
            <a:ext cx="6097554" cy="461665"/>
          </a:xfrm>
          <a:prstGeom prst="rect">
            <a:avLst/>
          </a:prstGeom>
          <a:noFill/>
        </p:spPr>
        <p:txBody>
          <a:bodyPr wrap="square">
            <a:spAutoFit/>
          </a:bodyPr>
          <a:lstStyle/>
          <a:p>
            <a:pPr marL="0" indent="0">
              <a:buNone/>
            </a:pPr>
            <a:r>
              <a:rPr lang="en-US" sz="2400" dirty="0">
                <a:latin typeface="Calibri" panose="020F0502020204030204" pitchFamily="34" charset="0"/>
                <a:cs typeface="Calibri" panose="020F0502020204030204" pitchFamily="34" charset="0"/>
              </a:rPr>
              <a:t>In this chapter, for the initial EDA:</a:t>
            </a:r>
          </a:p>
        </p:txBody>
      </p:sp>
      <p:pic>
        <p:nvPicPr>
          <p:cNvPr id="9" name="Picture 8" descr="A picture containing text, clock&#10;&#10;Description automatically generated">
            <a:extLst>
              <a:ext uri="{FF2B5EF4-FFF2-40B4-BE49-F238E27FC236}">
                <a16:creationId xmlns:a16="http://schemas.microsoft.com/office/drawing/2014/main" id="{CB342866-489D-41F4-92B6-6CAB0D62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10" y="2660104"/>
            <a:ext cx="1548882" cy="1548882"/>
          </a:xfrm>
          <a:prstGeom prst="rect">
            <a:avLst/>
          </a:prstGeom>
        </p:spPr>
      </p:pic>
    </p:spTree>
    <p:extLst>
      <p:ext uri="{BB962C8B-B14F-4D97-AF65-F5344CB8AC3E}">
        <p14:creationId xmlns:p14="http://schemas.microsoft.com/office/powerpoint/2010/main" val="1024865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8E85-9C57-464C-AE26-6AA0F172B8C9}"/>
              </a:ext>
            </a:extLst>
          </p:cNvPr>
          <p:cNvSpPr>
            <a:spLocks noGrp="1"/>
          </p:cNvSpPr>
          <p:nvPr>
            <p:ph type="title"/>
          </p:nvPr>
        </p:nvSpPr>
        <p:spPr>
          <a:xfrm>
            <a:off x="810827" y="399611"/>
            <a:ext cx="7223701" cy="1495794"/>
          </a:xfrm>
        </p:spPr>
        <p:txBody>
          <a:bodyPr/>
          <a:lstStyle/>
          <a:p>
            <a:r>
              <a:rPr lang="en-US" dirty="0"/>
              <a:t>Data Description</a:t>
            </a:r>
            <a:endParaRPr lang="en-CA" dirty="0"/>
          </a:p>
        </p:txBody>
      </p:sp>
      <p:sp>
        <p:nvSpPr>
          <p:cNvPr id="3" name="Slide Number Placeholder 2">
            <a:extLst>
              <a:ext uri="{FF2B5EF4-FFF2-40B4-BE49-F238E27FC236}">
                <a16:creationId xmlns:a16="http://schemas.microsoft.com/office/drawing/2014/main" id="{F7F9B24F-4A99-4CDB-AA0A-4D3CC195A712}"/>
              </a:ext>
            </a:extLst>
          </p:cNvPr>
          <p:cNvSpPr>
            <a:spLocks noGrp="1"/>
          </p:cNvSpPr>
          <p:nvPr>
            <p:ph type="sldNum" sz="quarter" idx="12"/>
          </p:nvPr>
        </p:nvSpPr>
        <p:spPr/>
        <p:txBody>
          <a:bodyPr/>
          <a:lstStyle/>
          <a:p>
            <a:fld id="{5A4A7955-6230-48B4-BD8B-A7C460F75945}" type="slidenum">
              <a:rPr lang="en-CA" smtClean="0"/>
              <a:pPr/>
              <a:t>24</a:t>
            </a:fld>
            <a:endParaRPr lang="en-CA" dirty="0"/>
          </a:p>
        </p:txBody>
      </p:sp>
      <p:sp>
        <p:nvSpPr>
          <p:cNvPr id="4" name="Text Placeholder 3">
            <a:extLst>
              <a:ext uri="{FF2B5EF4-FFF2-40B4-BE49-F238E27FC236}">
                <a16:creationId xmlns:a16="http://schemas.microsoft.com/office/drawing/2014/main" id="{191C9F93-4228-43DE-8EB0-D36D4686B5F4}"/>
              </a:ext>
            </a:extLst>
          </p:cNvPr>
          <p:cNvSpPr>
            <a:spLocks noGrp="1"/>
          </p:cNvSpPr>
          <p:nvPr>
            <p:ph type="body" idx="13"/>
          </p:nvPr>
        </p:nvSpPr>
        <p:spPr>
          <a:xfrm>
            <a:off x="810828" y="2345295"/>
            <a:ext cx="7395624" cy="1550168"/>
          </a:xfrm>
          <a:noFill/>
        </p:spPr>
        <p:txBody>
          <a:bodyPr wrap="square">
            <a:spAutoFit/>
          </a:bodyPr>
          <a:lstStyle/>
          <a:p>
            <a:r>
              <a:rPr lang="en-US" sz="2400" dirty="0">
                <a:solidFill>
                  <a:schemeClr val="tx1"/>
                </a:solidFill>
                <a:latin typeface="+mn-lt"/>
                <a:ea typeface="+mn-ea"/>
              </a:rPr>
              <a:t>To describe and analyze the data, we need to understand the nature of data.</a:t>
            </a:r>
          </a:p>
          <a:p>
            <a:r>
              <a:rPr lang="en-US" sz="2400" dirty="0">
                <a:solidFill>
                  <a:schemeClr val="tx1"/>
                </a:solidFill>
                <a:latin typeface="+mn-lt"/>
                <a:ea typeface="+mn-ea"/>
              </a:rPr>
              <a:t>The type of statistical analysis is influenced by the type of data and can be performed on it.</a:t>
            </a:r>
            <a:endParaRPr lang="en-CA" sz="2400" dirty="0">
              <a:solidFill>
                <a:schemeClr val="tx1"/>
              </a:solidFill>
              <a:latin typeface="+mn-lt"/>
              <a:ea typeface="+mn-ea"/>
            </a:endParaRPr>
          </a:p>
        </p:txBody>
      </p:sp>
    </p:spTree>
    <p:extLst>
      <p:ext uri="{BB962C8B-B14F-4D97-AF65-F5344CB8AC3E}">
        <p14:creationId xmlns:p14="http://schemas.microsoft.com/office/powerpoint/2010/main" val="20389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A828DEE-05CB-44FA-8ECC-6F2AB73B09F5}"/>
              </a:ext>
            </a:extLst>
          </p:cNvPr>
          <p:cNvSpPr/>
          <p:nvPr/>
        </p:nvSpPr>
        <p:spPr>
          <a:xfrm>
            <a:off x="1603248" y="222504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C91A1D28-3384-42DA-93BD-73C9449A52FE}"/>
              </a:ext>
            </a:extLst>
          </p:cNvPr>
          <p:cNvSpPr/>
          <p:nvPr/>
        </p:nvSpPr>
        <p:spPr>
          <a:xfrm>
            <a:off x="1603249" y="154838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7B2E3DF-0D78-459E-83C3-B4BB6D4D7813}"/>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7228B696-8EB9-4430-B910-AADA89848B06}"/>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4" name="Title 3">
            <a:extLst>
              <a:ext uri="{FF2B5EF4-FFF2-40B4-BE49-F238E27FC236}">
                <a16:creationId xmlns:a16="http://schemas.microsoft.com/office/drawing/2014/main" id="{E807EAEF-F0CD-4B19-AEF4-0F26BFC2E0D4}"/>
              </a:ext>
            </a:extLst>
          </p:cNvPr>
          <p:cNvSpPr>
            <a:spLocks noGrp="1"/>
          </p:cNvSpPr>
          <p:nvPr>
            <p:ph type="title"/>
          </p:nvPr>
        </p:nvSpPr>
        <p:spPr/>
        <p:txBody>
          <a:bodyPr/>
          <a:lstStyle/>
          <a:p>
            <a:r>
              <a:rPr lang="en-US" dirty="0" err="1"/>
              <a:t>DataFrame</a:t>
            </a:r>
            <a:r>
              <a:rPr lang="en-US" dirty="0"/>
              <a:t> Structure</a:t>
            </a:r>
            <a:endParaRPr lang="en-CA" dirty="0"/>
          </a:p>
        </p:txBody>
      </p:sp>
      <p:sp>
        <p:nvSpPr>
          <p:cNvPr id="5" name="Rectangle: Rounded Corners 4">
            <a:extLst>
              <a:ext uri="{FF2B5EF4-FFF2-40B4-BE49-F238E27FC236}">
                <a16:creationId xmlns:a16="http://schemas.microsoft.com/office/drawing/2014/main" id="{36C78786-25DD-4F0F-8535-8E06C4210E3A}"/>
              </a:ext>
            </a:extLst>
          </p:cNvPr>
          <p:cNvSpPr/>
          <p:nvPr/>
        </p:nvSpPr>
        <p:spPr>
          <a:xfrm>
            <a:off x="341376" y="1548384"/>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6" name="Rectangle: Rounded Corners 5">
            <a:extLst>
              <a:ext uri="{FF2B5EF4-FFF2-40B4-BE49-F238E27FC236}">
                <a16:creationId xmlns:a16="http://schemas.microsoft.com/office/drawing/2014/main" id="{1223E506-9F1C-462B-8227-9AF45EEF6B04}"/>
              </a:ext>
            </a:extLst>
          </p:cNvPr>
          <p:cNvSpPr/>
          <p:nvPr/>
        </p:nvSpPr>
        <p:spPr>
          <a:xfrm>
            <a:off x="341376" y="2230501"/>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13" name="TextBox 12">
            <a:extLst>
              <a:ext uri="{FF2B5EF4-FFF2-40B4-BE49-F238E27FC236}">
                <a16:creationId xmlns:a16="http://schemas.microsoft.com/office/drawing/2014/main" id="{C1775A7B-233F-49BA-8ECE-63E43F3742D8}"/>
              </a:ext>
            </a:extLst>
          </p:cNvPr>
          <p:cNvSpPr txBox="1"/>
          <p:nvPr/>
        </p:nvSpPr>
        <p:spPr>
          <a:xfrm>
            <a:off x="2645664" y="229291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14" name="TextBox 13">
            <a:extLst>
              <a:ext uri="{FF2B5EF4-FFF2-40B4-BE49-F238E27FC236}">
                <a16:creationId xmlns:a16="http://schemas.microsoft.com/office/drawing/2014/main" id="{E5B6BEC9-48CB-4440-807B-41AE50374D9A}"/>
              </a:ext>
            </a:extLst>
          </p:cNvPr>
          <p:cNvSpPr txBox="1"/>
          <p:nvPr/>
        </p:nvSpPr>
        <p:spPr>
          <a:xfrm>
            <a:off x="2645664" y="1610902"/>
            <a:ext cx="1825613" cy="461665"/>
          </a:xfrm>
          <a:prstGeom prst="rect">
            <a:avLst/>
          </a:prstGeom>
          <a:noFill/>
        </p:spPr>
        <p:txBody>
          <a:bodyPr wrap="square" rtlCol="0" anchor="ctr">
            <a:spAutoFit/>
          </a:bodyPr>
          <a:lstStyle/>
          <a:p>
            <a:pPr algn="ctr"/>
            <a:r>
              <a:rPr lang="en-US" sz="2400" b="1" dirty="0"/>
              <a:t>21</a:t>
            </a:r>
            <a:endParaRPr lang="en-CA" sz="2400" b="1" dirty="0"/>
          </a:p>
        </p:txBody>
      </p:sp>
      <p:sp>
        <p:nvSpPr>
          <p:cNvPr id="15" name="Isosceles Triangle 14">
            <a:extLst>
              <a:ext uri="{FF2B5EF4-FFF2-40B4-BE49-F238E27FC236}">
                <a16:creationId xmlns:a16="http://schemas.microsoft.com/office/drawing/2014/main" id="{F1A023B5-112D-47DF-8A38-53F9F27FE922}"/>
              </a:ext>
            </a:extLst>
          </p:cNvPr>
          <p:cNvSpPr/>
          <p:nvPr/>
        </p:nvSpPr>
        <p:spPr>
          <a:xfrm rot="10800000">
            <a:off x="2145792" y="3267456"/>
            <a:ext cx="1033272" cy="365125"/>
          </a:xfrm>
          <a:prstGeom prst="triangle">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972EA8F3-8162-4B18-84F8-DD382AEC7D0F}"/>
              </a:ext>
            </a:extLst>
          </p:cNvPr>
          <p:cNvSpPr/>
          <p:nvPr/>
        </p:nvSpPr>
        <p:spPr>
          <a:xfrm>
            <a:off x="1656477" y="499377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845C9ADA-51DE-4E21-B4D9-6C8C70A4B512}"/>
              </a:ext>
            </a:extLst>
          </p:cNvPr>
          <p:cNvSpPr/>
          <p:nvPr/>
        </p:nvSpPr>
        <p:spPr>
          <a:xfrm>
            <a:off x="1656478" y="431711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1DDA913E-8B78-4885-BD21-9A90334AC102}"/>
              </a:ext>
            </a:extLst>
          </p:cNvPr>
          <p:cNvSpPr/>
          <p:nvPr/>
        </p:nvSpPr>
        <p:spPr>
          <a:xfrm>
            <a:off x="394605" y="4317114"/>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19" name="Rectangle: Rounded Corners 18">
            <a:extLst>
              <a:ext uri="{FF2B5EF4-FFF2-40B4-BE49-F238E27FC236}">
                <a16:creationId xmlns:a16="http://schemas.microsoft.com/office/drawing/2014/main" id="{F5B4DC6C-1DF1-4160-93E5-30236B409669}"/>
              </a:ext>
            </a:extLst>
          </p:cNvPr>
          <p:cNvSpPr/>
          <p:nvPr/>
        </p:nvSpPr>
        <p:spPr>
          <a:xfrm>
            <a:off x="394605" y="4999231"/>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20" name="TextBox 19">
            <a:extLst>
              <a:ext uri="{FF2B5EF4-FFF2-40B4-BE49-F238E27FC236}">
                <a16:creationId xmlns:a16="http://schemas.microsoft.com/office/drawing/2014/main" id="{D0AE02DF-8FE6-4787-90A7-99000B09D471}"/>
              </a:ext>
            </a:extLst>
          </p:cNvPr>
          <p:cNvSpPr txBox="1"/>
          <p:nvPr/>
        </p:nvSpPr>
        <p:spPr>
          <a:xfrm>
            <a:off x="2698893" y="506164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21" name="TextBox 20">
            <a:extLst>
              <a:ext uri="{FF2B5EF4-FFF2-40B4-BE49-F238E27FC236}">
                <a16:creationId xmlns:a16="http://schemas.microsoft.com/office/drawing/2014/main" id="{BAF1B632-7343-42F0-90B9-5D5958EA7098}"/>
              </a:ext>
            </a:extLst>
          </p:cNvPr>
          <p:cNvSpPr txBox="1"/>
          <p:nvPr/>
        </p:nvSpPr>
        <p:spPr>
          <a:xfrm>
            <a:off x="2698893" y="4379632"/>
            <a:ext cx="1825613" cy="461665"/>
          </a:xfrm>
          <a:prstGeom prst="rect">
            <a:avLst/>
          </a:prstGeom>
          <a:noFill/>
        </p:spPr>
        <p:txBody>
          <a:bodyPr wrap="square" rtlCol="0" anchor="ctr">
            <a:spAutoFit/>
          </a:bodyPr>
          <a:lstStyle/>
          <a:p>
            <a:pPr algn="ctr"/>
            <a:r>
              <a:rPr lang="en-US" sz="2400" b="1" dirty="0"/>
              <a:t>16</a:t>
            </a:r>
            <a:endParaRPr lang="en-CA" sz="2400" b="1" dirty="0"/>
          </a:p>
        </p:txBody>
      </p:sp>
      <p:graphicFrame>
        <p:nvGraphicFramePr>
          <p:cNvPr id="24" name="Table 24">
            <a:extLst>
              <a:ext uri="{FF2B5EF4-FFF2-40B4-BE49-F238E27FC236}">
                <a16:creationId xmlns:a16="http://schemas.microsoft.com/office/drawing/2014/main" id="{5958B48A-6841-43C9-AF43-CF62D8F82B9D}"/>
              </a:ext>
            </a:extLst>
          </p:cNvPr>
          <p:cNvGraphicFramePr>
            <a:graphicFrameLocks noGrp="1"/>
          </p:cNvGraphicFramePr>
          <p:nvPr>
            <p:extLst>
              <p:ext uri="{D42A27DB-BD31-4B8C-83A1-F6EECF244321}">
                <p14:modId xmlns:p14="http://schemas.microsoft.com/office/powerpoint/2010/main" val="2819302392"/>
              </p:ext>
            </p:extLst>
          </p:nvPr>
        </p:nvGraphicFramePr>
        <p:xfrm>
          <a:off x="5289329" y="2520062"/>
          <a:ext cx="6537580" cy="2225040"/>
        </p:xfrm>
        <a:graphic>
          <a:graphicData uri="http://schemas.openxmlformats.org/drawingml/2006/table">
            <a:tbl>
              <a:tblPr firstRow="1" bandRow="1">
                <a:tableStyleId>{21E4AEA4-8DFA-4A89-87EB-49C32662AFE0}</a:tableStyleId>
              </a:tblPr>
              <a:tblGrid>
                <a:gridCol w="1346137">
                  <a:extLst>
                    <a:ext uri="{9D8B030D-6E8A-4147-A177-3AD203B41FA5}">
                      <a16:colId xmlns:a16="http://schemas.microsoft.com/office/drawing/2014/main" val="234394785"/>
                    </a:ext>
                  </a:extLst>
                </a:gridCol>
                <a:gridCol w="4069144">
                  <a:extLst>
                    <a:ext uri="{9D8B030D-6E8A-4147-A177-3AD203B41FA5}">
                      <a16:colId xmlns:a16="http://schemas.microsoft.com/office/drawing/2014/main" val="687644880"/>
                    </a:ext>
                  </a:extLst>
                </a:gridCol>
                <a:gridCol w="1122299">
                  <a:extLst>
                    <a:ext uri="{9D8B030D-6E8A-4147-A177-3AD203B41FA5}">
                      <a16:colId xmlns:a16="http://schemas.microsoft.com/office/drawing/2014/main" val="3795916398"/>
                    </a:ext>
                  </a:extLst>
                </a:gridCol>
              </a:tblGrid>
              <a:tr h="370840">
                <a:tc>
                  <a:txBody>
                    <a:bodyPr/>
                    <a:lstStyle/>
                    <a:p>
                      <a:r>
                        <a:rPr lang="en-US" dirty="0">
                          <a:solidFill>
                            <a:schemeClr val="tx2"/>
                          </a:solidFill>
                        </a:rPr>
                        <a:t>Name</a:t>
                      </a:r>
                      <a:endParaRPr lang="en-CA" dirty="0">
                        <a:solidFill>
                          <a:schemeClr val="tx2"/>
                        </a:solidFill>
                      </a:endParaRPr>
                    </a:p>
                  </a:txBody>
                  <a:tcPr/>
                </a:tc>
                <a:tc>
                  <a:txBody>
                    <a:bodyPr/>
                    <a:lstStyle/>
                    <a:p>
                      <a:r>
                        <a:rPr lang="en-US" dirty="0">
                          <a:solidFill>
                            <a:schemeClr val="tx2"/>
                          </a:solidFill>
                        </a:rPr>
                        <a:t>Description</a:t>
                      </a:r>
                      <a:endParaRPr lang="en-CA" dirty="0">
                        <a:solidFill>
                          <a:schemeClr val="tx2"/>
                        </a:solidFill>
                      </a:endParaRPr>
                    </a:p>
                  </a:txBody>
                  <a:tcPr/>
                </a:tc>
                <a:tc>
                  <a:txBody>
                    <a:bodyPr/>
                    <a:lstStyle/>
                    <a:p>
                      <a:r>
                        <a:rPr lang="en-US" dirty="0">
                          <a:solidFill>
                            <a:schemeClr val="tx2"/>
                          </a:solidFill>
                        </a:rPr>
                        <a:t>Data Type</a:t>
                      </a:r>
                      <a:endParaRPr lang="en-CA" dirty="0">
                        <a:solidFill>
                          <a:schemeClr val="tx2"/>
                        </a:solidFill>
                      </a:endParaRPr>
                    </a:p>
                  </a:txBody>
                  <a:tcPr/>
                </a:tc>
                <a:extLst>
                  <a:ext uri="{0D108BD9-81ED-4DB2-BD59-A6C34878D82A}">
                    <a16:rowId xmlns:a16="http://schemas.microsoft.com/office/drawing/2014/main" val="3078923702"/>
                  </a:ext>
                </a:extLst>
              </a:tr>
              <a:tr h="370840">
                <a:tc>
                  <a:txBody>
                    <a:bodyPr/>
                    <a:lstStyle/>
                    <a:p>
                      <a:r>
                        <a:rPr lang="en-US" sz="1600" dirty="0" err="1"/>
                        <a:t>emp.var.rate</a:t>
                      </a:r>
                      <a:endParaRPr lang="en-CA" sz="1600" dirty="0"/>
                    </a:p>
                  </a:txBody>
                  <a:tcPr anchor="ctr"/>
                </a:tc>
                <a:tc>
                  <a:txBody>
                    <a:bodyPr/>
                    <a:lstStyle/>
                    <a:p>
                      <a:r>
                        <a:rPr lang="en-US" sz="1600" dirty="0"/>
                        <a:t>employment variation rate - quarterly indicator</a:t>
                      </a:r>
                      <a:endParaRPr lang="en-CA" sz="1600" dirty="0"/>
                    </a:p>
                  </a:txBody>
                  <a:tcPr/>
                </a:tc>
                <a:tc>
                  <a:txBody>
                    <a:bodyPr/>
                    <a:lstStyle/>
                    <a:p>
                      <a:r>
                        <a:rPr lang="en-US" sz="1600" dirty="0"/>
                        <a:t>Numeric</a:t>
                      </a:r>
                      <a:endParaRPr lang="en-CA" sz="1600" dirty="0"/>
                    </a:p>
                  </a:txBody>
                  <a:tcPr/>
                </a:tc>
                <a:extLst>
                  <a:ext uri="{0D108BD9-81ED-4DB2-BD59-A6C34878D82A}">
                    <a16:rowId xmlns:a16="http://schemas.microsoft.com/office/drawing/2014/main" val="1308456765"/>
                  </a:ext>
                </a:extLst>
              </a:tr>
              <a:tr h="370840">
                <a:tc>
                  <a:txBody>
                    <a:bodyPr/>
                    <a:lstStyle/>
                    <a:p>
                      <a:r>
                        <a:rPr lang="en-US" sz="1600" dirty="0" err="1"/>
                        <a:t>cons.price.idx</a:t>
                      </a:r>
                      <a:endParaRPr lang="en-CA" sz="1600" dirty="0"/>
                    </a:p>
                  </a:txBody>
                  <a:tcPr anchor="ctr"/>
                </a:tc>
                <a:tc>
                  <a:txBody>
                    <a:bodyPr/>
                    <a:lstStyle/>
                    <a:p>
                      <a:r>
                        <a:rPr lang="en-US" sz="1600" dirty="0"/>
                        <a:t>consumer price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102226595"/>
                  </a:ext>
                </a:extLst>
              </a:tr>
              <a:tr h="370840">
                <a:tc>
                  <a:txBody>
                    <a:bodyPr/>
                    <a:lstStyle/>
                    <a:p>
                      <a:r>
                        <a:rPr lang="en-US" sz="1600" dirty="0" err="1"/>
                        <a:t>cons.conf.idx</a:t>
                      </a:r>
                      <a:endParaRPr lang="en-CA" sz="1600" dirty="0"/>
                    </a:p>
                  </a:txBody>
                  <a:tcPr anchor="ctr"/>
                </a:tc>
                <a:tc>
                  <a:txBody>
                    <a:bodyPr/>
                    <a:lstStyle/>
                    <a:p>
                      <a:r>
                        <a:rPr lang="en-US" sz="1600" dirty="0"/>
                        <a:t>consumer confidence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1925756616"/>
                  </a:ext>
                </a:extLst>
              </a:tr>
              <a:tr h="370840">
                <a:tc>
                  <a:txBody>
                    <a:bodyPr/>
                    <a:lstStyle/>
                    <a:p>
                      <a:r>
                        <a:rPr lang="en-US" sz="1600" dirty="0"/>
                        <a:t>euribor3m</a:t>
                      </a:r>
                      <a:endParaRPr lang="en-CA" sz="1600" dirty="0"/>
                    </a:p>
                  </a:txBody>
                  <a:tcPr anchor="ctr"/>
                </a:tc>
                <a:tc>
                  <a:txBody>
                    <a:bodyPr/>
                    <a:lstStyle/>
                    <a:p>
                      <a:r>
                        <a:rPr lang="en-US" sz="1600" dirty="0" err="1"/>
                        <a:t>euribor</a:t>
                      </a:r>
                      <a:r>
                        <a:rPr lang="en-US" sz="1600" dirty="0"/>
                        <a:t> 3 month rate - daily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14422289"/>
                  </a:ext>
                </a:extLst>
              </a:tr>
              <a:tr h="370840">
                <a:tc>
                  <a:txBody>
                    <a:bodyPr/>
                    <a:lstStyle/>
                    <a:p>
                      <a:r>
                        <a:rPr lang="en-US" sz="1600" dirty="0" err="1"/>
                        <a:t>nr.employed</a:t>
                      </a:r>
                      <a:endParaRPr lang="en-CA" sz="1600" dirty="0"/>
                    </a:p>
                  </a:txBody>
                  <a:tcPr anchor="ctr"/>
                </a:tc>
                <a:tc>
                  <a:txBody>
                    <a:bodyPr/>
                    <a:lstStyle/>
                    <a:p>
                      <a:r>
                        <a:rPr lang="en-US" sz="1600" dirty="0"/>
                        <a:t>number of employees - quarterly indicator</a:t>
                      </a:r>
                      <a:endParaRPr lang="en-CA" sz="1600" dirty="0"/>
                    </a:p>
                  </a:txBody>
                  <a:tcPr/>
                </a:tc>
                <a:tc>
                  <a:txBody>
                    <a:bodyPr/>
                    <a:lstStyle/>
                    <a:p>
                      <a:r>
                        <a:rPr kumimoji="0" lang="en-US" sz="1600" b="0" i="0" u="none" strike="noStrike" kern="1200" cap="none" spc="0" normalizeH="0" baseline="0" noProof="0" dirty="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77982253"/>
                  </a:ext>
                </a:extLst>
              </a:tr>
            </a:tbl>
          </a:graphicData>
        </a:graphic>
      </p:graphicFrame>
      <p:sp>
        <p:nvSpPr>
          <p:cNvPr id="25" name="Left Brace 24">
            <a:extLst>
              <a:ext uri="{FF2B5EF4-FFF2-40B4-BE49-F238E27FC236}">
                <a16:creationId xmlns:a16="http://schemas.microsoft.com/office/drawing/2014/main" id="{73D9EBF2-D7E6-40AB-8673-5F38D6718618}"/>
              </a:ext>
            </a:extLst>
          </p:cNvPr>
          <p:cNvSpPr/>
          <p:nvPr/>
        </p:nvSpPr>
        <p:spPr>
          <a:xfrm>
            <a:off x="4332753" y="1548384"/>
            <a:ext cx="1265058" cy="4042794"/>
          </a:xfrm>
          <a:prstGeom prst="leftBrace">
            <a:avLst>
              <a:gd name="adj1" fmla="val 76619"/>
              <a:gd name="adj2" fmla="val 50361"/>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TextBox 26">
            <a:extLst>
              <a:ext uri="{FF2B5EF4-FFF2-40B4-BE49-F238E27FC236}">
                <a16:creationId xmlns:a16="http://schemas.microsoft.com/office/drawing/2014/main" id="{54CA6E32-CEB5-46E1-97A2-2D391E990314}"/>
              </a:ext>
            </a:extLst>
          </p:cNvPr>
          <p:cNvSpPr txBox="1"/>
          <p:nvPr/>
        </p:nvSpPr>
        <p:spPr>
          <a:xfrm>
            <a:off x="6260767" y="1673986"/>
            <a:ext cx="5643531" cy="646331"/>
          </a:xfrm>
          <a:prstGeom prst="rect">
            <a:avLst/>
          </a:prstGeom>
          <a:noFill/>
        </p:spPr>
        <p:txBody>
          <a:bodyPr wrap="square">
            <a:spAutoFit/>
          </a:bodyPr>
          <a:lstStyle/>
          <a:p>
            <a:pPr algn="ctr"/>
            <a:r>
              <a:rPr lang="en-CA" b="1" dirty="0"/>
              <a:t>Social and Economic context Attributes  that have been Eliminated based on Problem statement</a:t>
            </a:r>
          </a:p>
        </p:txBody>
      </p:sp>
      <p:sp>
        <p:nvSpPr>
          <p:cNvPr id="28" name="TextBox 27">
            <a:extLst>
              <a:ext uri="{FF2B5EF4-FFF2-40B4-BE49-F238E27FC236}">
                <a16:creationId xmlns:a16="http://schemas.microsoft.com/office/drawing/2014/main" id="{6A5BEF32-FAF5-4412-A067-C95E51412AF5}"/>
              </a:ext>
            </a:extLst>
          </p:cNvPr>
          <p:cNvSpPr txBox="1"/>
          <p:nvPr/>
        </p:nvSpPr>
        <p:spPr>
          <a:xfrm>
            <a:off x="474562" y="1112638"/>
            <a:ext cx="3996715" cy="400110"/>
          </a:xfrm>
          <a:prstGeom prst="rect">
            <a:avLst/>
          </a:prstGeom>
          <a:noFill/>
        </p:spPr>
        <p:txBody>
          <a:bodyPr wrap="square" rtlCol="0">
            <a:spAutoFit/>
          </a:bodyPr>
          <a:lstStyle/>
          <a:p>
            <a:pPr algn="ctr"/>
            <a:r>
              <a:rPr lang="en-US" sz="2000" b="1" dirty="0"/>
              <a:t>Primary Dataset Structure</a:t>
            </a:r>
            <a:endParaRPr lang="en-CA" sz="2000" b="1" dirty="0"/>
          </a:p>
        </p:txBody>
      </p:sp>
      <p:sp>
        <p:nvSpPr>
          <p:cNvPr id="29" name="TextBox 28">
            <a:extLst>
              <a:ext uri="{FF2B5EF4-FFF2-40B4-BE49-F238E27FC236}">
                <a16:creationId xmlns:a16="http://schemas.microsoft.com/office/drawing/2014/main" id="{32A5B214-4673-4E78-9309-8348538E9F3E}"/>
              </a:ext>
            </a:extLst>
          </p:cNvPr>
          <p:cNvSpPr txBox="1"/>
          <p:nvPr/>
        </p:nvSpPr>
        <p:spPr>
          <a:xfrm>
            <a:off x="571346" y="3872074"/>
            <a:ext cx="3996715" cy="400110"/>
          </a:xfrm>
          <a:prstGeom prst="rect">
            <a:avLst/>
          </a:prstGeom>
          <a:noFill/>
        </p:spPr>
        <p:txBody>
          <a:bodyPr wrap="square" rtlCol="0">
            <a:spAutoFit/>
          </a:bodyPr>
          <a:lstStyle/>
          <a:p>
            <a:pPr algn="ctr"/>
            <a:r>
              <a:rPr lang="en-US" sz="2000" b="1" dirty="0"/>
              <a:t>New-Structured Dataset</a:t>
            </a:r>
            <a:endParaRPr lang="en-CA" sz="2000" b="1" dirty="0"/>
          </a:p>
        </p:txBody>
      </p:sp>
      <p:sp>
        <p:nvSpPr>
          <p:cNvPr id="30" name="Multiplication Sign 29">
            <a:extLst>
              <a:ext uri="{FF2B5EF4-FFF2-40B4-BE49-F238E27FC236}">
                <a16:creationId xmlns:a16="http://schemas.microsoft.com/office/drawing/2014/main" id="{48F5C740-B745-4AF5-A170-A426130D053E}"/>
              </a:ext>
            </a:extLst>
          </p:cNvPr>
          <p:cNvSpPr/>
          <p:nvPr/>
        </p:nvSpPr>
        <p:spPr>
          <a:xfrm>
            <a:off x="5760813" y="1600470"/>
            <a:ext cx="833378" cy="86750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347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B7966-DF54-41BD-8EDB-8F3032AAE352}"/>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F1CF132B-EF92-4FD2-B3CF-B10172929E9E}"/>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4" name="Title 3">
            <a:extLst>
              <a:ext uri="{FF2B5EF4-FFF2-40B4-BE49-F238E27FC236}">
                <a16:creationId xmlns:a16="http://schemas.microsoft.com/office/drawing/2014/main" id="{8E7390D1-4E53-49A3-B7DC-B9F006E97782}"/>
              </a:ext>
            </a:extLst>
          </p:cNvPr>
          <p:cNvSpPr>
            <a:spLocks noGrp="1"/>
          </p:cNvSpPr>
          <p:nvPr>
            <p:ph type="title"/>
          </p:nvPr>
        </p:nvSpPr>
        <p:spPr/>
        <p:txBody>
          <a:bodyPr/>
          <a:lstStyle/>
          <a:p>
            <a:r>
              <a:rPr lang="en-US" dirty="0"/>
              <a:t>Variables: Type &amp; Description</a:t>
            </a:r>
            <a:endParaRPr lang="en-CA" dirty="0"/>
          </a:p>
        </p:txBody>
      </p:sp>
      <p:graphicFrame>
        <p:nvGraphicFramePr>
          <p:cNvPr id="5" name="Table 23">
            <a:extLst>
              <a:ext uri="{FF2B5EF4-FFF2-40B4-BE49-F238E27FC236}">
                <a16:creationId xmlns:a16="http://schemas.microsoft.com/office/drawing/2014/main" id="{22C858D5-0272-440F-943D-E7D789580071}"/>
              </a:ext>
            </a:extLst>
          </p:cNvPr>
          <p:cNvGraphicFramePr>
            <a:graphicFrameLocks noGrp="1"/>
          </p:cNvGraphicFramePr>
          <p:nvPr>
            <p:extLst>
              <p:ext uri="{D42A27DB-BD31-4B8C-83A1-F6EECF244321}">
                <p14:modId xmlns:p14="http://schemas.microsoft.com/office/powerpoint/2010/main" val="3784156715"/>
              </p:ext>
            </p:extLst>
          </p:nvPr>
        </p:nvGraphicFramePr>
        <p:xfrm>
          <a:off x="162046" y="815286"/>
          <a:ext cx="11875625" cy="5858930"/>
        </p:xfrm>
        <a:graphic>
          <a:graphicData uri="http://schemas.openxmlformats.org/drawingml/2006/table">
            <a:tbl>
              <a:tblPr firstRow="1" bandRow="1">
                <a:tableStyleId>{21E4AEA4-8DFA-4A89-87EB-49C32662AFE0}</a:tableStyleId>
              </a:tblPr>
              <a:tblGrid>
                <a:gridCol w="1211560">
                  <a:extLst>
                    <a:ext uri="{9D8B030D-6E8A-4147-A177-3AD203B41FA5}">
                      <a16:colId xmlns:a16="http://schemas.microsoft.com/office/drawing/2014/main" val="1457715770"/>
                    </a:ext>
                  </a:extLst>
                </a:gridCol>
                <a:gridCol w="2045901">
                  <a:extLst>
                    <a:ext uri="{9D8B030D-6E8A-4147-A177-3AD203B41FA5}">
                      <a16:colId xmlns:a16="http://schemas.microsoft.com/office/drawing/2014/main" val="3485672593"/>
                    </a:ext>
                  </a:extLst>
                </a:gridCol>
                <a:gridCol w="1094620">
                  <a:extLst>
                    <a:ext uri="{9D8B030D-6E8A-4147-A177-3AD203B41FA5}">
                      <a16:colId xmlns:a16="http://schemas.microsoft.com/office/drawing/2014/main" val="912434344"/>
                    </a:ext>
                  </a:extLst>
                </a:gridCol>
                <a:gridCol w="7523544">
                  <a:extLst>
                    <a:ext uri="{9D8B030D-6E8A-4147-A177-3AD203B41FA5}">
                      <a16:colId xmlns:a16="http://schemas.microsoft.com/office/drawing/2014/main" val="3072822956"/>
                    </a:ext>
                  </a:extLst>
                </a:gridCol>
              </a:tblGrid>
              <a:tr h="305477">
                <a:tc>
                  <a:txBody>
                    <a:bodyPr/>
                    <a:lstStyle/>
                    <a:p>
                      <a:r>
                        <a:rPr lang="en-US" sz="1600" dirty="0"/>
                        <a:t>Old Name</a:t>
                      </a:r>
                      <a:endParaRPr lang="en-CA" sz="1600" dirty="0"/>
                    </a:p>
                  </a:txBody>
                  <a:tcPr anchor="ctr"/>
                </a:tc>
                <a:tc>
                  <a:txBody>
                    <a:bodyPr/>
                    <a:lstStyle/>
                    <a:p>
                      <a:r>
                        <a:rPr lang="en-US" sz="1600" dirty="0"/>
                        <a:t>New Name</a:t>
                      </a:r>
                      <a:endParaRPr lang="en-CA" sz="1600" dirty="0"/>
                    </a:p>
                  </a:txBody>
                  <a:tcPr anchor="ctr"/>
                </a:tc>
                <a:tc>
                  <a:txBody>
                    <a:bodyPr/>
                    <a:lstStyle/>
                    <a:p>
                      <a:r>
                        <a:rPr lang="en-US" sz="1600" dirty="0"/>
                        <a:t>Data Type</a:t>
                      </a:r>
                      <a:endParaRPr lang="en-CA" sz="1600" dirty="0"/>
                    </a:p>
                  </a:txBody>
                  <a:tcPr anchor="ctr"/>
                </a:tc>
                <a:tc>
                  <a:txBody>
                    <a:bodyPr/>
                    <a:lstStyle/>
                    <a:p>
                      <a:r>
                        <a:rPr lang="en-US" sz="1600" dirty="0"/>
                        <a:t>Description</a:t>
                      </a:r>
                      <a:endParaRPr lang="en-CA" sz="1600" dirty="0"/>
                    </a:p>
                  </a:txBody>
                  <a:tcPr anchor="ctr"/>
                </a:tc>
                <a:extLst>
                  <a:ext uri="{0D108BD9-81ED-4DB2-BD59-A6C34878D82A}">
                    <a16:rowId xmlns:a16="http://schemas.microsoft.com/office/drawing/2014/main" val="4115444512"/>
                  </a:ext>
                </a:extLst>
              </a:tr>
              <a:tr h="0">
                <a:tc>
                  <a:txBody>
                    <a:bodyPr/>
                    <a:lstStyle/>
                    <a:p>
                      <a:r>
                        <a:rPr lang="en-US" sz="1400" dirty="0"/>
                        <a:t>age</a:t>
                      </a:r>
                      <a:endParaRPr lang="en-CA" sz="1400" dirty="0"/>
                    </a:p>
                  </a:txBody>
                  <a:tcPr anchor="ctr"/>
                </a:tc>
                <a:tc>
                  <a:txBody>
                    <a:bodyPr/>
                    <a:lstStyle/>
                    <a:p>
                      <a:r>
                        <a:rPr lang="en-US" sz="1400" b="1" dirty="0"/>
                        <a:t>Age</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Client Age in Year</a:t>
                      </a:r>
                      <a:endParaRPr lang="en-CA" sz="1400" b="1" dirty="0"/>
                    </a:p>
                  </a:txBody>
                  <a:tcPr anchor="ctr"/>
                </a:tc>
                <a:extLst>
                  <a:ext uri="{0D108BD9-81ED-4DB2-BD59-A6C34878D82A}">
                    <a16:rowId xmlns:a16="http://schemas.microsoft.com/office/drawing/2014/main" val="284576492"/>
                  </a:ext>
                </a:extLst>
              </a:tr>
              <a:tr h="305477">
                <a:tc>
                  <a:txBody>
                    <a:bodyPr/>
                    <a:lstStyle/>
                    <a:p>
                      <a:r>
                        <a:rPr lang="en-US" sz="1400" dirty="0"/>
                        <a:t>job</a:t>
                      </a:r>
                      <a:endParaRPr lang="en-CA" sz="1400" dirty="0"/>
                    </a:p>
                  </a:txBody>
                  <a:tcPr anchor="ctr"/>
                </a:tc>
                <a:tc>
                  <a:txBody>
                    <a:bodyPr/>
                    <a:lstStyle/>
                    <a:p>
                      <a:r>
                        <a:rPr lang="en-US" sz="1400" b="1" dirty="0"/>
                        <a:t>Job</a:t>
                      </a:r>
                      <a:endParaRPr lang="en-CA" sz="1400" b="1" dirty="0"/>
                    </a:p>
                  </a:txBody>
                  <a:tcPr anchor="ctr"/>
                </a:tc>
                <a:tc>
                  <a:txBody>
                    <a:bodyPr/>
                    <a:lstStyle/>
                    <a:p>
                      <a:r>
                        <a:rPr lang="en-US" sz="1400" dirty="0"/>
                        <a:t>Categorical</a:t>
                      </a:r>
                      <a:endParaRPr lang="en-CA" sz="1400" dirty="0"/>
                    </a:p>
                  </a:txBody>
                  <a:tcPr anchor="ctr"/>
                </a:tc>
                <a:tc>
                  <a:txBody>
                    <a:bodyPr/>
                    <a:lstStyle/>
                    <a:p>
                      <a:r>
                        <a:rPr lang="en-US" sz="1400" b="1" dirty="0"/>
                        <a:t>Client’s Job type </a:t>
                      </a:r>
                      <a:r>
                        <a:rPr lang="en-US" sz="1400" dirty="0"/>
                        <a:t>(admin, </a:t>
                      </a:r>
                      <a:r>
                        <a:rPr lang="en-US" sz="1400" dirty="0" err="1"/>
                        <a:t>bluecollar</a:t>
                      </a:r>
                      <a:r>
                        <a:rPr lang="en-US" sz="1400" dirty="0"/>
                        <a:t>, housemaid, management, retired, self-employed, services, student, technician, unemployed, unknown)</a:t>
                      </a:r>
                      <a:endParaRPr lang="en-CA" sz="1400" dirty="0"/>
                    </a:p>
                  </a:txBody>
                  <a:tcPr anchor="ctr"/>
                </a:tc>
                <a:extLst>
                  <a:ext uri="{0D108BD9-81ED-4DB2-BD59-A6C34878D82A}">
                    <a16:rowId xmlns:a16="http://schemas.microsoft.com/office/drawing/2014/main" val="3615143944"/>
                  </a:ext>
                </a:extLst>
              </a:tr>
              <a:tr h="305477">
                <a:tc>
                  <a:txBody>
                    <a:bodyPr/>
                    <a:lstStyle/>
                    <a:p>
                      <a:r>
                        <a:rPr lang="en-US" sz="1400" dirty="0"/>
                        <a:t>marital</a:t>
                      </a:r>
                      <a:endParaRPr lang="en-CA" sz="1400" dirty="0"/>
                    </a:p>
                  </a:txBody>
                  <a:tcPr anchor="ctr"/>
                </a:tc>
                <a:tc>
                  <a:txBody>
                    <a:bodyPr/>
                    <a:lstStyle/>
                    <a:p>
                      <a:r>
                        <a:rPr lang="en-US" sz="1400" b="1" dirty="0"/>
                        <a:t>Marital</a:t>
                      </a:r>
                      <a:endParaRPr lang="en-CA" sz="1400" b="1" dirty="0"/>
                    </a:p>
                  </a:txBody>
                  <a:tcPr anchor="ctr"/>
                </a:tc>
                <a:tc>
                  <a:txBody>
                    <a:bodyPr/>
                    <a:lstStyle/>
                    <a:p>
                      <a:r>
                        <a:rPr lang="en-CA" sz="1400" dirty="0"/>
                        <a:t>Categorical</a:t>
                      </a:r>
                    </a:p>
                  </a:txBody>
                  <a:tcPr anchor="ctr"/>
                </a:tc>
                <a:tc>
                  <a:txBody>
                    <a:bodyPr/>
                    <a:lstStyle/>
                    <a:p>
                      <a:r>
                        <a:rPr lang="en-CA" sz="1400" b="1" dirty="0"/>
                        <a:t>Marital status </a:t>
                      </a:r>
                      <a:r>
                        <a:rPr lang="en-US" sz="1400" dirty="0"/>
                        <a:t>(divorced (divorced or widowed), married , single, unknown)</a:t>
                      </a:r>
                      <a:endParaRPr lang="en-CA" sz="1400" dirty="0"/>
                    </a:p>
                  </a:txBody>
                  <a:tcPr anchor="ctr"/>
                </a:tc>
                <a:extLst>
                  <a:ext uri="{0D108BD9-81ED-4DB2-BD59-A6C34878D82A}">
                    <a16:rowId xmlns:a16="http://schemas.microsoft.com/office/drawing/2014/main" val="3352430233"/>
                  </a:ext>
                </a:extLst>
              </a:tr>
              <a:tr h="305477">
                <a:tc>
                  <a:txBody>
                    <a:bodyPr/>
                    <a:lstStyle/>
                    <a:p>
                      <a:r>
                        <a:rPr lang="en-US" sz="1400" dirty="0"/>
                        <a:t>education</a:t>
                      </a:r>
                      <a:endParaRPr lang="en-CA" sz="1400" dirty="0"/>
                    </a:p>
                  </a:txBody>
                  <a:tcPr anchor="ctr"/>
                </a:tc>
                <a:tc>
                  <a:txBody>
                    <a:bodyPr/>
                    <a:lstStyle/>
                    <a:p>
                      <a:r>
                        <a:rPr lang="en-US" sz="1400" b="1" dirty="0"/>
                        <a:t>Education</a:t>
                      </a:r>
                      <a:endParaRPr lang="en-CA" sz="1400" b="1" dirty="0"/>
                    </a:p>
                  </a:txBody>
                  <a:tcPr anchor="ctr"/>
                </a:tc>
                <a:tc>
                  <a:txBody>
                    <a:bodyPr/>
                    <a:lstStyle/>
                    <a:p>
                      <a:r>
                        <a:rPr lang="en-CA" sz="1400" dirty="0"/>
                        <a:t>Categorical</a:t>
                      </a:r>
                    </a:p>
                  </a:txBody>
                  <a:tcPr anchor="ctr"/>
                </a:tc>
                <a:tc>
                  <a:txBody>
                    <a:bodyPr/>
                    <a:lstStyle/>
                    <a:p>
                      <a:r>
                        <a:rPr lang="en-US" sz="1400" b="1" dirty="0"/>
                        <a:t>Level of education </a:t>
                      </a:r>
                      <a:r>
                        <a:rPr lang="en-US" sz="1400" dirty="0"/>
                        <a:t>(basic.4y, basic.6y, basic.9y, </a:t>
                      </a:r>
                      <a:r>
                        <a:rPr lang="en-US" sz="1400" dirty="0" err="1"/>
                        <a:t>high.school</a:t>
                      </a:r>
                      <a:r>
                        <a:rPr lang="en-US" sz="1400" dirty="0"/>
                        <a:t>, illiterate, </a:t>
                      </a:r>
                      <a:r>
                        <a:rPr lang="en-US" sz="1400" dirty="0" err="1"/>
                        <a:t>professional.course</a:t>
                      </a:r>
                      <a:r>
                        <a:rPr lang="en-US" sz="1400" dirty="0"/>
                        <a:t>, </a:t>
                      </a:r>
                      <a:r>
                        <a:rPr lang="en-US" sz="1400" dirty="0" err="1"/>
                        <a:t>university.degree</a:t>
                      </a:r>
                      <a:r>
                        <a:rPr lang="en-US" sz="1400" dirty="0"/>
                        <a:t>, unknown)</a:t>
                      </a:r>
                      <a:endParaRPr lang="en-CA" sz="1400" dirty="0"/>
                    </a:p>
                  </a:txBody>
                  <a:tcPr anchor="ctr"/>
                </a:tc>
                <a:extLst>
                  <a:ext uri="{0D108BD9-81ED-4DB2-BD59-A6C34878D82A}">
                    <a16:rowId xmlns:a16="http://schemas.microsoft.com/office/drawing/2014/main" val="1459147830"/>
                  </a:ext>
                </a:extLst>
              </a:tr>
              <a:tr h="156019">
                <a:tc>
                  <a:txBody>
                    <a:bodyPr/>
                    <a:lstStyle/>
                    <a:p>
                      <a:r>
                        <a:rPr lang="en-US" sz="1400" dirty="0"/>
                        <a:t>default</a:t>
                      </a:r>
                      <a:endParaRPr lang="en-CA" sz="1400" dirty="0"/>
                    </a:p>
                  </a:txBody>
                  <a:tcPr anchor="ctr"/>
                </a:tc>
                <a:tc>
                  <a:txBody>
                    <a:bodyPr/>
                    <a:lstStyle/>
                    <a:p>
                      <a:r>
                        <a:rPr lang="en-US" sz="1400" b="1" dirty="0"/>
                        <a:t>Credit</a:t>
                      </a:r>
                      <a:endParaRPr lang="en-CA" sz="1400" b="1" dirty="0"/>
                    </a:p>
                  </a:txBody>
                  <a:tcPr anchor="ctr"/>
                </a:tc>
                <a:tc>
                  <a:txBody>
                    <a:bodyPr/>
                    <a:lstStyle/>
                    <a:p>
                      <a:r>
                        <a:rPr lang="en-CA" sz="1400" dirty="0"/>
                        <a:t>Categorical</a:t>
                      </a:r>
                    </a:p>
                  </a:txBody>
                  <a:tcPr anchor="ctr"/>
                </a:tc>
                <a:tc>
                  <a:txBody>
                    <a:bodyPr/>
                    <a:lstStyle/>
                    <a:p>
                      <a:r>
                        <a:rPr lang="en-US" sz="1400" b="1" dirty="0"/>
                        <a:t>Has the client credit in default?</a:t>
                      </a:r>
                      <a:r>
                        <a:rPr lang="en-US" sz="1400" dirty="0"/>
                        <a:t> (no , yes, unknown)</a:t>
                      </a:r>
                      <a:endParaRPr lang="en-CA" sz="1400" dirty="0"/>
                    </a:p>
                  </a:txBody>
                  <a:tcPr anchor="ctr"/>
                </a:tc>
                <a:extLst>
                  <a:ext uri="{0D108BD9-81ED-4DB2-BD59-A6C34878D82A}">
                    <a16:rowId xmlns:a16="http://schemas.microsoft.com/office/drawing/2014/main" val="2220761639"/>
                  </a:ext>
                </a:extLst>
              </a:tr>
              <a:tr h="0">
                <a:tc>
                  <a:txBody>
                    <a:bodyPr/>
                    <a:lstStyle/>
                    <a:p>
                      <a:r>
                        <a:rPr lang="en-US" sz="1400" dirty="0"/>
                        <a:t>housing</a:t>
                      </a:r>
                      <a:endParaRPr lang="en-CA" sz="1400" dirty="0"/>
                    </a:p>
                  </a:txBody>
                  <a:tcPr anchor="ctr"/>
                </a:tc>
                <a:tc>
                  <a:txBody>
                    <a:bodyPr/>
                    <a:lstStyle/>
                    <a:p>
                      <a:r>
                        <a:rPr lang="en-US" sz="1400" b="1" dirty="0" err="1"/>
                        <a:t>Housing_loan</a:t>
                      </a:r>
                      <a:endParaRPr lang="en-CA" sz="1400" b="1" dirty="0"/>
                    </a:p>
                  </a:txBody>
                  <a:tcPr anchor="ctr"/>
                </a:tc>
                <a:tc>
                  <a:txBody>
                    <a:bodyPr/>
                    <a:lstStyle/>
                    <a:p>
                      <a:r>
                        <a:rPr lang="en-CA" sz="1400" dirty="0"/>
                        <a:t>Categorical</a:t>
                      </a:r>
                    </a:p>
                  </a:txBody>
                  <a:tcPr anchor="ctr"/>
                </a:tc>
                <a:tc>
                  <a:txBody>
                    <a:bodyPr/>
                    <a:lstStyle/>
                    <a:p>
                      <a:r>
                        <a:rPr lang="en-US" sz="1400" b="1" dirty="0"/>
                        <a:t>Has the client housing loan? </a:t>
                      </a:r>
                      <a:r>
                        <a:rPr lang="en-US" sz="1400" dirty="0"/>
                        <a:t>(no , yes, unknown)</a:t>
                      </a:r>
                      <a:endParaRPr lang="en-CA" sz="1400" dirty="0"/>
                    </a:p>
                  </a:txBody>
                  <a:tcPr anchor="ctr"/>
                </a:tc>
                <a:extLst>
                  <a:ext uri="{0D108BD9-81ED-4DB2-BD59-A6C34878D82A}">
                    <a16:rowId xmlns:a16="http://schemas.microsoft.com/office/drawing/2014/main" val="1376434438"/>
                  </a:ext>
                </a:extLst>
              </a:tr>
              <a:tr h="305477">
                <a:tc>
                  <a:txBody>
                    <a:bodyPr/>
                    <a:lstStyle/>
                    <a:p>
                      <a:r>
                        <a:rPr lang="en-US" sz="1400" dirty="0"/>
                        <a:t>loan</a:t>
                      </a:r>
                      <a:endParaRPr lang="en-CA" sz="1400" dirty="0"/>
                    </a:p>
                  </a:txBody>
                  <a:tcPr anchor="ctr"/>
                </a:tc>
                <a:tc>
                  <a:txBody>
                    <a:bodyPr/>
                    <a:lstStyle/>
                    <a:p>
                      <a:r>
                        <a:rPr lang="en-US" sz="1400" b="1" dirty="0" err="1"/>
                        <a:t>Personal_loan</a:t>
                      </a:r>
                      <a:endParaRPr lang="en-CA" sz="1400" b="1" dirty="0"/>
                    </a:p>
                  </a:txBody>
                  <a:tcPr anchor="ctr"/>
                </a:tc>
                <a:tc>
                  <a:txBody>
                    <a:bodyPr/>
                    <a:lstStyle/>
                    <a:p>
                      <a:r>
                        <a:rPr lang="en-CA" sz="1400" dirty="0"/>
                        <a:t>Categorical</a:t>
                      </a:r>
                    </a:p>
                  </a:txBody>
                  <a:tcPr anchor="ctr"/>
                </a:tc>
                <a:tc>
                  <a:txBody>
                    <a:bodyPr/>
                    <a:lstStyle/>
                    <a:p>
                      <a:r>
                        <a:rPr lang="en-US" sz="1400" b="1" dirty="0"/>
                        <a:t>Has the client personal loan? </a:t>
                      </a:r>
                      <a:r>
                        <a:rPr lang="en-US" sz="1400" dirty="0"/>
                        <a:t>(no , yes, unknown)</a:t>
                      </a:r>
                      <a:endParaRPr lang="en-CA" sz="1400" dirty="0"/>
                    </a:p>
                  </a:txBody>
                  <a:tcPr anchor="ctr"/>
                </a:tc>
                <a:extLst>
                  <a:ext uri="{0D108BD9-81ED-4DB2-BD59-A6C34878D82A}">
                    <a16:rowId xmlns:a16="http://schemas.microsoft.com/office/drawing/2014/main" val="2577359015"/>
                  </a:ext>
                </a:extLst>
              </a:tr>
              <a:tr h="305477">
                <a:tc>
                  <a:txBody>
                    <a:bodyPr/>
                    <a:lstStyle/>
                    <a:p>
                      <a:r>
                        <a:rPr lang="en-US" sz="1400" dirty="0"/>
                        <a:t>contact</a:t>
                      </a:r>
                      <a:endParaRPr lang="en-CA" sz="1400" dirty="0"/>
                    </a:p>
                  </a:txBody>
                  <a:tcPr anchor="ctr"/>
                </a:tc>
                <a:tc>
                  <a:txBody>
                    <a:bodyPr/>
                    <a:lstStyle/>
                    <a:p>
                      <a:r>
                        <a:rPr lang="en-US" sz="1400" b="1" dirty="0" err="1"/>
                        <a:t>Call_type</a:t>
                      </a:r>
                      <a:endParaRPr lang="en-CA" sz="1400" b="1" dirty="0"/>
                    </a:p>
                  </a:txBody>
                  <a:tcPr anchor="ctr"/>
                </a:tc>
                <a:tc>
                  <a:txBody>
                    <a:bodyPr/>
                    <a:lstStyle/>
                    <a:p>
                      <a:r>
                        <a:rPr lang="en-CA" sz="1400" dirty="0"/>
                        <a:t>Categorical</a:t>
                      </a:r>
                    </a:p>
                  </a:txBody>
                  <a:tcPr anchor="ctr"/>
                </a:tc>
                <a:tc>
                  <a:txBody>
                    <a:bodyPr/>
                    <a:lstStyle/>
                    <a:p>
                      <a:r>
                        <a:rPr lang="en-US" sz="1400" b="1" dirty="0"/>
                        <a:t>Type of contact communication </a:t>
                      </a:r>
                      <a:r>
                        <a:rPr lang="en-US" sz="1400" dirty="0"/>
                        <a:t>(cellular, telephone)</a:t>
                      </a:r>
                      <a:endParaRPr lang="en-CA" sz="1400" dirty="0"/>
                    </a:p>
                  </a:txBody>
                  <a:tcPr anchor="ctr"/>
                </a:tc>
                <a:extLst>
                  <a:ext uri="{0D108BD9-81ED-4DB2-BD59-A6C34878D82A}">
                    <a16:rowId xmlns:a16="http://schemas.microsoft.com/office/drawing/2014/main" val="3943997856"/>
                  </a:ext>
                </a:extLst>
              </a:tr>
              <a:tr h="305477">
                <a:tc>
                  <a:txBody>
                    <a:bodyPr/>
                    <a:lstStyle/>
                    <a:p>
                      <a:r>
                        <a:rPr lang="en-US" sz="1400" dirty="0"/>
                        <a:t>month</a:t>
                      </a:r>
                      <a:endParaRPr lang="en-CA" sz="1400" dirty="0"/>
                    </a:p>
                  </a:txBody>
                  <a:tcPr anchor="ctr"/>
                </a:tc>
                <a:tc>
                  <a:txBody>
                    <a:bodyPr/>
                    <a:lstStyle/>
                    <a:p>
                      <a:r>
                        <a:rPr lang="en-US" sz="1400" b="1" dirty="0" err="1"/>
                        <a:t>Last_month</a:t>
                      </a:r>
                      <a:endParaRPr lang="en-CA" sz="1400" b="1" dirty="0"/>
                    </a:p>
                  </a:txBody>
                  <a:tcPr anchor="ctr"/>
                </a:tc>
                <a:tc>
                  <a:txBody>
                    <a:bodyPr/>
                    <a:lstStyle/>
                    <a:p>
                      <a:r>
                        <a:rPr lang="en-CA" sz="1400" dirty="0"/>
                        <a:t>Categorical </a:t>
                      </a:r>
                    </a:p>
                  </a:txBody>
                  <a:tcPr anchor="ctr"/>
                </a:tc>
                <a:tc>
                  <a:txBody>
                    <a:bodyPr/>
                    <a:lstStyle/>
                    <a:p>
                      <a:r>
                        <a:rPr lang="en-US" sz="1400" b="1" dirty="0"/>
                        <a:t>Last contact month of year </a:t>
                      </a:r>
                      <a:r>
                        <a:rPr lang="en-US" sz="1400" dirty="0"/>
                        <a:t>(</a:t>
                      </a:r>
                      <a:r>
                        <a:rPr lang="en-US" sz="1400" dirty="0" err="1"/>
                        <a:t>jan</a:t>
                      </a:r>
                      <a:r>
                        <a:rPr lang="en-US" sz="1400" dirty="0"/>
                        <a:t>, </a:t>
                      </a:r>
                      <a:r>
                        <a:rPr lang="en-US" sz="1400" dirty="0" err="1"/>
                        <a:t>feb</a:t>
                      </a:r>
                      <a:r>
                        <a:rPr lang="en-US" sz="1400" dirty="0"/>
                        <a:t>, mar, </a:t>
                      </a:r>
                      <a:r>
                        <a:rPr lang="en-US" sz="1400" dirty="0" err="1"/>
                        <a:t>apr</a:t>
                      </a:r>
                      <a:r>
                        <a:rPr lang="en-US" sz="1400" dirty="0"/>
                        <a:t>, .., </a:t>
                      </a:r>
                      <a:r>
                        <a:rPr lang="en-US" sz="1400" dirty="0" err="1"/>
                        <a:t>nov</a:t>
                      </a:r>
                      <a:r>
                        <a:rPr lang="en-US" sz="1400" dirty="0"/>
                        <a:t>, dec)</a:t>
                      </a:r>
                      <a:endParaRPr lang="en-CA" sz="1400" dirty="0"/>
                    </a:p>
                  </a:txBody>
                  <a:tcPr anchor="ctr"/>
                </a:tc>
                <a:extLst>
                  <a:ext uri="{0D108BD9-81ED-4DB2-BD59-A6C34878D82A}">
                    <a16:rowId xmlns:a16="http://schemas.microsoft.com/office/drawing/2014/main" val="3831169690"/>
                  </a:ext>
                </a:extLst>
              </a:tr>
              <a:tr h="305477">
                <a:tc>
                  <a:txBody>
                    <a:bodyPr/>
                    <a:lstStyle/>
                    <a:p>
                      <a:r>
                        <a:rPr lang="en-US" sz="1400" dirty="0" err="1"/>
                        <a:t>day_of_week</a:t>
                      </a:r>
                      <a:endParaRPr lang="en-CA" sz="1400" dirty="0"/>
                    </a:p>
                  </a:txBody>
                  <a:tcPr anchor="ctr"/>
                </a:tc>
                <a:tc>
                  <a:txBody>
                    <a:bodyPr/>
                    <a:lstStyle/>
                    <a:p>
                      <a:r>
                        <a:rPr lang="en-US" sz="1400" b="1" dirty="0" err="1"/>
                        <a:t>Last_weekday</a:t>
                      </a:r>
                      <a:endParaRPr lang="en-CA" sz="1400" b="1" dirty="0"/>
                    </a:p>
                  </a:txBody>
                  <a:tcPr anchor="ctr"/>
                </a:tc>
                <a:tc>
                  <a:txBody>
                    <a:bodyPr/>
                    <a:lstStyle/>
                    <a:p>
                      <a:r>
                        <a:rPr lang="en-CA" sz="1400" dirty="0"/>
                        <a:t>Categorical</a:t>
                      </a:r>
                    </a:p>
                  </a:txBody>
                  <a:tcPr anchor="ctr"/>
                </a:tc>
                <a:tc>
                  <a:txBody>
                    <a:bodyPr/>
                    <a:lstStyle/>
                    <a:p>
                      <a:r>
                        <a:rPr lang="en-US" sz="1400" b="1" dirty="0"/>
                        <a:t>Last contact day of the week</a:t>
                      </a:r>
                      <a:r>
                        <a:rPr lang="en-CA" sz="1400" b="1" dirty="0"/>
                        <a:t> </a:t>
                      </a:r>
                      <a:r>
                        <a:rPr lang="en-CA" sz="1400" dirty="0"/>
                        <a:t>(</a:t>
                      </a:r>
                      <a:r>
                        <a:rPr lang="en-CA" sz="1400" dirty="0" err="1"/>
                        <a:t>mon</a:t>
                      </a:r>
                      <a:r>
                        <a:rPr lang="en-CA" sz="1400" dirty="0"/>
                        <a:t>, </a:t>
                      </a:r>
                      <a:r>
                        <a:rPr lang="en-CA" sz="1400" dirty="0" err="1"/>
                        <a:t>tue</a:t>
                      </a:r>
                      <a:r>
                        <a:rPr lang="en-CA" sz="1400" dirty="0"/>
                        <a:t>, wed, </a:t>
                      </a:r>
                      <a:r>
                        <a:rPr lang="en-CA" sz="1400" dirty="0" err="1"/>
                        <a:t>thu</a:t>
                      </a:r>
                      <a:r>
                        <a:rPr lang="en-CA" sz="1400" dirty="0"/>
                        <a:t>, </a:t>
                      </a:r>
                      <a:r>
                        <a:rPr lang="en-CA" sz="1400" dirty="0" err="1"/>
                        <a:t>fri</a:t>
                      </a:r>
                      <a:r>
                        <a:rPr lang="en-CA" sz="1400" dirty="0"/>
                        <a:t>)</a:t>
                      </a:r>
                      <a:endParaRPr lang="en-US" sz="1400" dirty="0"/>
                    </a:p>
                  </a:txBody>
                  <a:tcPr anchor="ctr"/>
                </a:tc>
                <a:extLst>
                  <a:ext uri="{0D108BD9-81ED-4DB2-BD59-A6C34878D82A}">
                    <a16:rowId xmlns:a16="http://schemas.microsoft.com/office/drawing/2014/main" val="218242201"/>
                  </a:ext>
                </a:extLst>
              </a:tr>
              <a:tr h="305477">
                <a:tc>
                  <a:txBody>
                    <a:bodyPr/>
                    <a:lstStyle/>
                    <a:p>
                      <a:r>
                        <a:rPr lang="en-US" sz="1400" dirty="0"/>
                        <a:t>duration</a:t>
                      </a:r>
                      <a:endParaRPr lang="en-CA" sz="1400" dirty="0"/>
                    </a:p>
                  </a:txBody>
                  <a:tcPr anchor="ctr"/>
                </a:tc>
                <a:tc>
                  <a:txBody>
                    <a:bodyPr/>
                    <a:lstStyle/>
                    <a:p>
                      <a:r>
                        <a:rPr lang="en-US" sz="1400" b="1" dirty="0" err="1"/>
                        <a:t>LastCall_Dur</a:t>
                      </a:r>
                      <a:endParaRPr lang="en-CA" sz="1400" b="1" dirty="0"/>
                    </a:p>
                  </a:txBody>
                  <a:tcPr anchor="ctr"/>
                </a:tc>
                <a:tc>
                  <a:txBody>
                    <a:bodyPr/>
                    <a:lstStyle/>
                    <a:p>
                      <a:r>
                        <a:rPr lang="en-US" sz="1400" dirty="0"/>
                        <a:t>Numeric</a:t>
                      </a:r>
                      <a:endParaRPr lang="en-CA"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Last contact duration, in seconds.</a:t>
                      </a:r>
                      <a:r>
                        <a:rPr lang="en-US" sz="1400" dirty="0"/>
                        <a:t> The duration is not known before a call is performed. (if </a:t>
                      </a:r>
                      <a:r>
                        <a:rPr lang="en-US" sz="1400" dirty="0" err="1"/>
                        <a:t>LastCall_Dur</a:t>
                      </a:r>
                      <a:r>
                        <a:rPr lang="en-US" sz="1400" dirty="0"/>
                        <a:t>=0 then y='no')</a:t>
                      </a:r>
                      <a:endParaRPr lang="en-CA" sz="1400" dirty="0"/>
                    </a:p>
                  </a:txBody>
                  <a:tcPr anchor="ctr"/>
                </a:tc>
                <a:extLst>
                  <a:ext uri="{0D108BD9-81ED-4DB2-BD59-A6C34878D82A}">
                    <a16:rowId xmlns:a16="http://schemas.microsoft.com/office/drawing/2014/main" val="3794531039"/>
                  </a:ext>
                </a:extLst>
              </a:tr>
              <a:tr h="305477">
                <a:tc>
                  <a:txBody>
                    <a:bodyPr/>
                    <a:lstStyle/>
                    <a:p>
                      <a:r>
                        <a:rPr lang="en-US" sz="1400" dirty="0"/>
                        <a:t>campaign</a:t>
                      </a:r>
                      <a:endParaRPr lang="en-CA" sz="1400" dirty="0"/>
                    </a:p>
                  </a:txBody>
                  <a:tcPr anchor="ctr"/>
                </a:tc>
                <a:tc>
                  <a:txBody>
                    <a:bodyPr/>
                    <a:lstStyle/>
                    <a:p>
                      <a:r>
                        <a:rPr lang="en-US" sz="1400" b="1" dirty="0" err="1"/>
                        <a:t>NewCampaign_CallNo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during this campaign and for this client</a:t>
                      </a:r>
                      <a:endParaRPr lang="en-CA" sz="1400" b="1" dirty="0"/>
                    </a:p>
                  </a:txBody>
                  <a:tcPr anchor="ctr"/>
                </a:tc>
                <a:extLst>
                  <a:ext uri="{0D108BD9-81ED-4DB2-BD59-A6C34878D82A}">
                    <a16:rowId xmlns:a16="http://schemas.microsoft.com/office/drawing/2014/main" val="3975918665"/>
                  </a:ext>
                </a:extLst>
              </a:tr>
              <a:tr h="305477">
                <a:tc>
                  <a:txBody>
                    <a:bodyPr/>
                    <a:lstStyle/>
                    <a:p>
                      <a:r>
                        <a:rPr lang="en-US" sz="1400" dirty="0" err="1"/>
                        <a:t>pdays</a:t>
                      </a:r>
                      <a:endParaRPr lang="en-CA" sz="1400" dirty="0"/>
                    </a:p>
                  </a:txBody>
                  <a:tcPr anchor="ctr"/>
                </a:tc>
                <a:tc>
                  <a:txBody>
                    <a:bodyPr/>
                    <a:lstStyle/>
                    <a:p>
                      <a:r>
                        <a:rPr lang="en-CA" sz="1400" b="1" dirty="0" err="1"/>
                        <a:t>Campaign_Intervals_Day</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days passed by after the client was last contacted from a previous campaign</a:t>
                      </a:r>
                      <a:endParaRPr lang="en-CA" sz="1400" b="1" dirty="0"/>
                    </a:p>
                  </a:txBody>
                  <a:tcPr anchor="ctr"/>
                </a:tc>
                <a:extLst>
                  <a:ext uri="{0D108BD9-81ED-4DB2-BD59-A6C34878D82A}">
                    <a16:rowId xmlns:a16="http://schemas.microsoft.com/office/drawing/2014/main" val="3748318299"/>
                  </a:ext>
                </a:extLst>
              </a:tr>
              <a:tr h="305477">
                <a:tc>
                  <a:txBody>
                    <a:bodyPr/>
                    <a:lstStyle/>
                    <a:p>
                      <a:r>
                        <a:rPr lang="en-US" sz="1400" dirty="0"/>
                        <a:t>previous</a:t>
                      </a:r>
                      <a:endParaRPr lang="en-CA" sz="1400" dirty="0"/>
                    </a:p>
                  </a:txBody>
                  <a:tcPr anchor="ctr"/>
                </a:tc>
                <a:tc>
                  <a:txBody>
                    <a:bodyPr/>
                    <a:lstStyle/>
                    <a:p>
                      <a:r>
                        <a:rPr lang="en-CA" sz="1400" b="1" dirty="0" err="1"/>
                        <a:t>PrevCampaign_CallNo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before this campaign and for this client</a:t>
                      </a:r>
                      <a:endParaRPr lang="en-CA" sz="1400" b="1" dirty="0"/>
                    </a:p>
                  </a:txBody>
                  <a:tcPr anchor="ctr"/>
                </a:tc>
                <a:extLst>
                  <a:ext uri="{0D108BD9-81ED-4DB2-BD59-A6C34878D82A}">
                    <a16:rowId xmlns:a16="http://schemas.microsoft.com/office/drawing/2014/main" val="3810520332"/>
                  </a:ext>
                </a:extLst>
              </a:tr>
              <a:tr h="305477">
                <a:tc>
                  <a:txBody>
                    <a:bodyPr/>
                    <a:lstStyle/>
                    <a:p>
                      <a:r>
                        <a:rPr lang="en-US" sz="1400" dirty="0" err="1"/>
                        <a:t>poutcome</a:t>
                      </a:r>
                      <a:endParaRPr lang="en-CA" sz="1400" dirty="0"/>
                    </a:p>
                  </a:txBody>
                  <a:tcPr anchor="ctr"/>
                </a:tc>
                <a:tc>
                  <a:txBody>
                    <a:bodyPr/>
                    <a:lstStyle/>
                    <a:p>
                      <a:r>
                        <a:rPr lang="en-US" sz="1400" b="1" dirty="0" err="1"/>
                        <a:t>PrevCampaign_Result</a:t>
                      </a:r>
                      <a:endParaRPr lang="en-CA" sz="1400" b="1" dirty="0"/>
                    </a:p>
                  </a:txBody>
                  <a:tcPr anchor="ctr"/>
                </a:tc>
                <a:tc>
                  <a:txBody>
                    <a:bodyPr/>
                    <a:lstStyle/>
                    <a:p>
                      <a:r>
                        <a:rPr lang="en-CA" sz="1400" dirty="0"/>
                        <a:t>Categorical</a:t>
                      </a:r>
                    </a:p>
                  </a:txBody>
                  <a:tcPr anchor="ctr"/>
                </a:tc>
                <a:tc>
                  <a:txBody>
                    <a:bodyPr/>
                    <a:lstStyle/>
                    <a:p>
                      <a:r>
                        <a:rPr lang="en-US" sz="1400" b="1" dirty="0"/>
                        <a:t>Outcome of the previous marketing campaign </a:t>
                      </a:r>
                      <a:r>
                        <a:rPr lang="en-US" sz="1400" dirty="0"/>
                        <a:t>(failure, nonexistent, success)</a:t>
                      </a:r>
                      <a:endParaRPr lang="en-CA" sz="1400" dirty="0"/>
                    </a:p>
                  </a:txBody>
                  <a:tcPr anchor="ctr"/>
                </a:tc>
                <a:extLst>
                  <a:ext uri="{0D108BD9-81ED-4DB2-BD59-A6C34878D82A}">
                    <a16:rowId xmlns:a16="http://schemas.microsoft.com/office/drawing/2014/main" val="1996028964"/>
                  </a:ext>
                </a:extLst>
              </a:tr>
              <a:tr h="305477">
                <a:tc>
                  <a:txBody>
                    <a:bodyPr/>
                    <a:lstStyle/>
                    <a:p>
                      <a:r>
                        <a:rPr lang="en-US" sz="1400" dirty="0"/>
                        <a:t>y</a:t>
                      </a:r>
                      <a:endParaRPr lang="en-CA" sz="1400" dirty="0"/>
                    </a:p>
                  </a:txBody>
                  <a:tcPr anchor="ctr"/>
                </a:tc>
                <a:tc>
                  <a:txBody>
                    <a:bodyPr/>
                    <a:lstStyle/>
                    <a:p>
                      <a:r>
                        <a:rPr lang="en-US" sz="1400" b="1" dirty="0" err="1"/>
                        <a:t>Campaign_Success</a:t>
                      </a:r>
                      <a:endParaRPr lang="en-CA" sz="1400" b="1" dirty="0"/>
                    </a:p>
                  </a:txBody>
                  <a:tcPr anchor="ctr"/>
                </a:tc>
                <a:tc>
                  <a:txBody>
                    <a:bodyPr/>
                    <a:lstStyle/>
                    <a:p>
                      <a:r>
                        <a:rPr lang="en-CA" sz="1400" dirty="0"/>
                        <a:t>Categorical</a:t>
                      </a:r>
                    </a:p>
                  </a:txBody>
                  <a:tcPr anchor="ctr"/>
                </a:tc>
                <a:tc>
                  <a:txBody>
                    <a:bodyPr/>
                    <a:lstStyle/>
                    <a:p>
                      <a:r>
                        <a:rPr lang="en-US" sz="1400" b="1" dirty="0"/>
                        <a:t>Has the client subscribed a term deposit? </a:t>
                      </a:r>
                      <a:r>
                        <a:rPr lang="en-US" sz="1400" dirty="0"/>
                        <a:t>(binary:  yes , no)</a:t>
                      </a:r>
                    </a:p>
                  </a:txBody>
                  <a:tcPr anchor="ctr"/>
                </a:tc>
                <a:extLst>
                  <a:ext uri="{0D108BD9-81ED-4DB2-BD59-A6C34878D82A}">
                    <a16:rowId xmlns:a16="http://schemas.microsoft.com/office/drawing/2014/main" val="46223407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691AB1E-B36B-470E-AD2D-EF8C504980F4}"/>
                  </a:ext>
                </a:extLst>
              </p14:cNvPr>
              <p14:cNvContentPartPr/>
              <p14:nvPr/>
            </p14:nvContentPartPr>
            <p14:xfrm>
              <a:off x="4166503" y="1261221"/>
              <a:ext cx="360" cy="360"/>
            </p14:xfrm>
          </p:contentPart>
        </mc:Choice>
        <mc:Fallback xmlns="">
          <p:pic>
            <p:nvPicPr>
              <p:cNvPr id="8" name="Ink 7">
                <a:extLst>
                  <a:ext uri="{FF2B5EF4-FFF2-40B4-BE49-F238E27FC236}">
                    <a16:creationId xmlns:a16="http://schemas.microsoft.com/office/drawing/2014/main" id="{7691AB1E-B36B-470E-AD2D-EF8C504980F4}"/>
                  </a:ext>
                </a:extLst>
              </p:cNvPr>
              <p:cNvPicPr/>
              <p:nvPr/>
            </p:nvPicPr>
            <p:blipFill>
              <a:blip r:embed="rId4"/>
              <a:stretch>
                <a:fillRect/>
              </a:stretch>
            </p:blipFill>
            <p:spPr>
              <a:xfrm>
                <a:off x="4157503" y="12522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A80A5A2-DFD5-4455-99D5-9BC535F6D06F}"/>
                  </a:ext>
                </a:extLst>
              </p14:cNvPr>
              <p14:cNvContentPartPr/>
              <p14:nvPr/>
            </p14:nvContentPartPr>
            <p14:xfrm>
              <a:off x="3182623" y="5589861"/>
              <a:ext cx="360" cy="360"/>
            </p14:xfrm>
          </p:contentPart>
        </mc:Choice>
        <mc:Fallback xmlns="">
          <p:pic>
            <p:nvPicPr>
              <p:cNvPr id="9" name="Ink 8">
                <a:extLst>
                  <a:ext uri="{FF2B5EF4-FFF2-40B4-BE49-F238E27FC236}">
                    <a16:creationId xmlns:a16="http://schemas.microsoft.com/office/drawing/2014/main" id="{AA80A5A2-DFD5-4455-99D5-9BC535F6D06F}"/>
                  </a:ext>
                </a:extLst>
              </p:cNvPr>
              <p:cNvPicPr/>
              <p:nvPr/>
            </p:nvPicPr>
            <p:blipFill>
              <a:blip r:embed="rId4"/>
              <a:stretch>
                <a:fillRect/>
              </a:stretch>
            </p:blipFill>
            <p:spPr>
              <a:xfrm>
                <a:off x="3173983" y="5581221"/>
                <a:ext cx="18000" cy="18000"/>
              </a:xfrm>
              <a:prstGeom prst="rect">
                <a:avLst/>
              </a:prstGeom>
            </p:spPr>
          </p:pic>
        </mc:Fallback>
      </mc:AlternateContent>
    </p:spTree>
    <p:extLst>
      <p:ext uri="{BB962C8B-B14F-4D97-AF65-F5344CB8AC3E}">
        <p14:creationId xmlns:p14="http://schemas.microsoft.com/office/powerpoint/2010/main" val="125543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Connector 30">
            <a:extLst>
              <a:ext uri="{FF2B5EF4-FFF2-40B4-BE49-F238E27FC236}">
                <a16:creationId xmlns:a16="http://schemas.microsoft.com/office/drawing/2014/main" id="{14B21B44-3168-48CB-B2D6-D41C326E1E76}"/>
              </a:ext>
            </a:extLst>
          </p:cNvPr>
          <p:cNvSpPr/>
          <p:nvPr/>
        </p:nvSpPr>
        <p:spPr>
          <a:xfrm>
            <a:off x="6706733" y="2586560"/>
            <a:ext cx="1628143" cy="1628614"/>
          </a:xfrm>
          <a:prstGeom prst="flowChartConnector">
            <a:avLst/>
          </a:prstGeom>
          <a:solidFill>
            <a:srgbClr val="C6CBD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C2E9702C-90AF-4D4B-9752-CD1839168FC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C24C9E8-72D4-4E93-881F-46A3402635A2}"/>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4" name="Title 3">
            <a:extLst>
              <a:ext uri="{FF2B5EF4-FFF2-40B4-BE49-F238E27FC236}">
                <a16:creationId xmlns:a16="http://schemas.microsoft.com/office/drawing/2014/main" id="{A12E88D8-450C-453E-AE68-F49E5B9E8923}"/>
              </a:ext>
            </a:extLst>
          </p:cNvPr>
          <p:cNvSpPr>
            <a:spLocks noGrp="1"/>
          </p:cNvSpPr>
          <p:nvPr>
            <p:ph type="title"/>
          </p:nvPr>
        </p:nvSpPr>
        <p:spPr/>
        <p:txBody>
          <a:bodyPr/>
          <a:lstStyle/>
          <a:p>
            <a:r>
              <a:rPr lang="en-US" dirty="0"/>
              <a:t>Data Type</a:t>
            </a:r>
            <a:endParaRPr lang="en-CA" dirty="0"/>
          </a:p>
        </p:txBody>
      </p:sp>
      <p:sp>
        <p:nvSpPr>
          <p:cNvPr id="7" name="Rectangle: Rounded Corners 6">
            <a:extLst>
              <a:ext uri="{FF2B5EF4-FFF2-40B4-BE49-F238E27FC236}">
                <a16:creationId xmlns:a16="http://schemas.microsoft.com/office/drawing/2014/main" id="{7B4EECB5-86F8-4C7B-8DDE-45FD78B06572}"/>
              </a:ext>
            </a:extLst>
          </p:cNvPr>
          <p:cNvSpPr/>
          <p:nvPr/>
        </p:nvSpPr>
        <p:spPr>
          <a:xfrm>
            <a:off x="412830" y="1200994"/>
            <a:ext cx="5604075" cy="61345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Categorical</a:t>
            </a:r>
            <a:endParaRPr lang="en-CA" sz="2000" b="1" dirty="0">
              <a:solidFill>
                <a:schemeClr val="bg1"/>
              </a:solidFill>
            </a:endParaRPr>
          </a:p>
        </p:txBody>
      </p:sp>
      <p:sp>
        <p:nvSpPr>
          <p:cNvPr id="8" name="Rectangle: Rounded Corners 7">
            <a:extLst>
              <a:ext uri="{FF2B5EF4-FFF2-40B4-BE49-F238E27FC236}">
                <a16:creationId xmlns:a16="http://schemas.microsoft.com/office/drawing/2014/main" id="{955C480E-1C9C-4375-BDA4-B6B55F3BA5F0}"/>
              </a:ext>
            </a:extLst>
          </p:cNvPr>
          <p:cNvSpPr/>
          <p:nvPr/>
        </p:nvSpPr>
        <p:spPr>
          <a:xfrm>
            <a:off x="8987711" y="1218818"/>
            <a:ext cx="2743200" cy="61345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Numerical</a:t>
            </a:r>
            <a:endParaRPr lang="en-CA" sz="2000" b="1" dirty="0">
              <a:solidFill>
                <a:schemeClr val="bg1"/>
              </a:solidFill>
            </a:endParaRPr>
          </a:p>
        </p:txBody>
      </p:sp>
      <p:sp>
        <p:nvSpPr>
          <p:cNvPr id="11" name="Rectangle: Rounded Corners 10">
            <a:extLst>
              <a:ext uri="{FF2B5EF4-FFF2-40B4-BE49-F238E27FC236}">
                <a16:creationId xmlns:a16="http://schemas.microsoft.com/office/drawing/2014/main" id="{FDC010FE-6EFE-45E2-AE69-64EE0D32B31D}"/>
              </a:ext>
            </a:extLst>
          </p:cNvPr>
          <p:cNvSpPr/>
          <p:nvPr/>
        </p:nvSpPr>
        <p:spPr>
          <a:xfrm>
            <a:off x="8987711" y="1973102"/>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chemeClr val="bg2">
                    <a:lumMod val="10000"/>
                  </a:schemeClr>
                </a:solidFill>
              </a:rPr>
              <a:t>Age</a:t>
            </a:r>
            <a:endParaRPr lang="en-CA" sz="2000" b="1">
              <a:solidFill>
                <a:schemeClr val="bg2">
                  <a:lumMod val="10000"/>
                </a:schemeClr>
              </a:solidFill>
            </a:endParaRPr>
          </a:p>
        </p:txBody>
      </p:sp>
      <p:sp>
        <p:nvSpPr>
          <p:cNvPr id="12" name="Rectangle: Rounded Corners 11">
            <a:extLst>
              <a:ext uri="{FF2B5EF4-FFF2-40B4-BE49-F238E27FC236}">
                <a16:creationId xmlns:a16="http://schemas.microsoft.com/office/drawing/2014/main" id="{D2A68206-EA4C-4019-8607-50A0FC46E948}"/>
              </a:ext>
            </a:extLst>
          </p:cNvPr>
          <p:cNvSpPr/>
          <p:nvPr/>
        </p:nvSpPr>
        <p:spPr>
          <a:xfrm>
            <a:off x="381963"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Job</a:t>
            </a:r>
            <a:endParaRPr lang="en-CA" sz="2000" b="1" dirty="0">
              <a:solidFill>
                <a:schemeClr val="bg2">
                  <a:lumMod val="10000"/>
                </a:schemeClr>
              </a:solidFill>
            </a:endParaRPr>
          </a:p>
        </p:txBody>
      </p:sp>
      <p:sp>
        <p:nvSpPr>
          <p:cNvPr id="13" name="Rectangle: Rounded Corners 12">
            <a:extLst>
              <a:ext uri="{FF2B5EF4-FFF2-40B4-BE49-F238E27FC236}">
                <a16:creationId xmlns:a16="http://schemas.microsoft.com/office/drawing/2014/main" id="{A6E6DE75-D16F-4A28-B211-1108FF78AC59}"/>
              </a:ext>
            </a:extLst>
          </p:cNvPr>
          <p:cNvSpPr/>
          <p:nvPr/>
        </p:nvSpPr>
        <p:spPr>
          <a:xfrm>
            <a:off x="380966" y="3347781"/>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Personal_loan</a:t>
            </a:r>
            <a:endParaRPr lang="en-CA" sz="2000" b="1" dirty="0">
              <a:solidFill>
                <a:schemeClr val="bg2">
                  <a:lumMod val="10000"/>
                </a:schemeClr>
              </a:solidFill>
            </a:endParaRPr>
          </a:p>
        </p:txBody>
      </p:sp>
      <p:sp>
        <p:nvSpPr>
          <p:cNvPr id="14" name="Rectangle: Rounded Corners 13">
            <a:extLst>
              <a:ext uri="{FF2B5EF4-FFF2-40B4-BE49-F238E27FC236}">
                <a16:creationId xmlns:a16="http://schemas.microsoft.com/office/drawing/2014/main" id="{3AB1C722-508C-4F90-85AF-135C325F7A07}"/>
              </a:ext>
            </a:extLst>
          </p:cNvPr>
          <p:cNvSpPr/>
          <p:nvPr/>
        </p:nvSpPr>
        <p:spPr>
          <a:xfrm>
            <a:off x="8981923" y="2647830"/>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LastCall_Dur</a:t>
            </a:r>
            <a:endParaRPr lang="en-CA" sz="2000" b="1" dirty="0">
              <a:solidFill>
                <a:schemeClr val="bg2">
                  <a:lumMod val="10000"/>
                </a:schemeClr>
              </a:solidFill>
            </a:endParaRPr>
          </a:p>
        </p:txBody>
      </p:sp>
      <p:sp>
        <p:nvSpPr>
          <p:cNvPr id="15" name="Rectangle: Rounded Corners 14">
            <a:extLst>
              <a:ext uri="{FF2B5EF4-FFF2-40B4-BE49-F238E27FC236}">
                <a16:creationId xmlns:a16="http://schemas.microsoft.com/office/drawing/2014/main" id="{B9E942F7-27F8-4CFF-A285-E66BE4C4ECF6}"/>
              </a:ext>
            </a:extLst>
          </p:cNvPr>
          <p:cNvSpPr/>
          <p:nvPr/>
        </p:nvSpPr>
        <p:spPr>
          <a:xfrm>
            <a:off x="381963" y="2673270"/>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Marital</a:t>
            </a:r>
            <a:endParaRPr lang="en-CA" sz="2000" b="1" dirty="0">
              <a:solidFill>
                <a:schemeClr val="bg2">
                  <a:lumMod val="10000"/>
                </a:schemeClr>
              </a:solidFill>
            </a:endParaRPr>
          </a:p>
        </p:txBody>
      </p:sp>
      <p:sp>
        <p:nvSpPr>
          <p:cNvPr id="16" name="Rectangle: Rounded Corners 15">
            <a:extLst>
              <a:ext uri="{FF2B5EF4-FFF2-40B4-BE49-F238E27FC236}">
                <a16:creationId xmlns:a16="http://schemas.microsoft.com/office/drawing/2014/main" id="{29560B22-C9A7-475A-8C90-2281CE382A44}"/>
              </a:ext>
            </a:extLst>
          </p:cNvPr>
          <p:cNvSpPr/>
          <p:nvPr/>
        </p:nvSpPr>
        <p:spPr>
          <a:xfrm>
            <a:off x="3270812" y="472512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Call_type</a:t>
            </a:r>
            <a:endParaRPr lang="en-CA" sz="2000" b="1" dirty="0">
              <a:solidFill>
                <a:schemeClr val="bg2">
                  <a:lumMod val="10000"/>
                </a:schemeClr>
              </a:solidFill>
            </a:endParaRPr>
          </a:p>
        </p:txBody>
      </p:sp>
      <p:sp>
        <p:nvSpPr>
          <p:cNvPr id="17" name="Rectangle: Rounded Corners 16">
            <a:extLst>
              <a:ext uri="{FF2B5EF4-FFF2-40B4-BE49-F238E27FC236}">
                <a16:creationId xmlns:a16="http://schemas.microsoft.com/office/drawing/2014/main" id="{C2C0CE50-7118-413B-9075-5628B5B26482}"/>
              </a:ext>
            </a:extLst>
          </p:cNvPr>
          <p:cNvSpPr/>
          <p:nvPr/>
        </p:nvSpPr>
        <p:spPr>
          <a:xfrm>
            <a:off x="8993498" y="3319664"/>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NewCampaign_CallNo</a:t>
            </a:r>
            <a:endParaRPr lang="en-CA" sz="2000" b="1" dirty="0">
              <a:solidFill>
                <a:schemeClr val="bg2">
                  <a:lumMod val="10000"/>
                </a:schemeClr>
              </a:solidFill>
            </a:endParaRPr>
          </a:p>
        </p:txBody>
      </p:sp>
      <p:sp>
        <p:nvSpPr>
          <p:cNvPr id="18" name="Rectangle: Rounded Corners 17">
            <a:extLst>
              <a:ext uri="{FF2B5EF4-FFF2-40B4-BE49-F238E27FC236}">
                <a16:creationId xmlns:a16="http://schemas.microsoft.com/office/drawing/2014/main" id="{3E8FB8FF-9D7F-4372-BBD3-C9FEAF8DE442}"/>
              </a:ext>
            </a:extLst>
          </p:cNvPr>
          <p:cNvSpPr/>
          <p:nvPr/>
        </p:nvSpPr>
        <p:spPr>
          <a:xfrm>
            <a:off x="3267917"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Education</a:t>
            </a:r>
            <a:endParaRPr lang="en-CA" sz="2000" b="1" dirty="0">
              <a:solidFill>
                <a:schemeClr val="bg2">
                  <a:lumMod val="10000"/>
                </a:schemeClr>
              </a:solidFill>
            </a:endParaRPr>
          </a:p>
        </p:txBody>
      </p:sp>
      <p:sp>
        <p:nvSpPr>
          <p:cNvPr id="19" name="Rectangle: Rounded Corners 18">
            <a:extLst>
              <a:ext uri="{FF2B5EF4-FFF2-40B4-BE49-F238E27FC236}">
                <a16:creationId xmlns:a16="http://schemas.microsoft.com/office/drawing/2014/main" id="{1325AFD0-24D4-4F02-88E7-638EA00C6479}"/>
              </a:ext>
            </a:extLst>
          </p:cNvPr>
          <p:cNvSpPr/>
          <p:nvPr/>
        </p:nvSpPr>
        <p:spPr>
          <a:xfrm>
            <a:off x="380966"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Last_month</a:t>
            </a:r>
            <a:endParaRPr lang="en-CA" sz="2000" b="1" dirty="0">
              <a:solidFill>
                <a:schemeClr val="bg2">
                  <a:lumMod val="10000"/>
                </a:schemeClr>
              </a:solidFill>
            </a:endParaRPr>
          </a:p>
        </p:txBody>
      </p:sp>
      <p:sp>
        <p:nvSpPr>
          <p:cNvPr id="20" name="Rectangle: Rounded Corners 19">
            <a:extLst>
              <a:ext uri="{FF2B5EF4-FFF2-40B4-BE49-F238E27FC236}">
                <a16:creationId xmlns:a16="http://schemas.microsoft.com/office/drawing/2014/main" id="{2E696948-F9BC-412D-A605-68B96867EA51}"/>
              </a:ext>
            </a:extLst>
          </p:cNvPr>
          <p:cNvSpPr/>
          <p:nvPr/>
        </p:nvSpPr>
        <p:spPr>
          <a:xfrm>
            <a:off x="8981923" y="4004419"/>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bg2">
                    <a:lumMod val="10000"/>
                  </a:schemeClr>
                </a:solidFill>
              </a:rPr>
              <a:t>PrevCampaign_CallNo</a:t>
            </a:r>
            <a:endParaRPr lang="en-CA" sz="2000" b="1" dirty="0">
              <a:solidFill>
                <a:schemeClr val="bg2">
                  <a:lumMod val="10000"/>
                </a:schemeClr>
              </a:solidFill>
            </a:endParaRPr>
          </a:p>
        </p:txBody>
      </p:sp>
      <p:sp>
        <p:nvSpPr>
          <p:cNvPr id="21" name="Rectangle: Rounded Corners 20">
            <a:extLst>
              <a:ext uri="{FF2B5EF4-FFF2-40B4-BE49-F238E27FC236}">
                <a16:creationId xmlns:a16="http://schemas.microsoft.com/office/drawing/2014/main" id="{9979B13E-A9F1-4F01-A59B-DB01FB14C1EB}"/>
              </a:ext>
            </a:extLst>
          </p:cNvPr>
          <p:cNvSpPr/>
          <p:nvPr/>
        </p:nvSpPr>
        <p:spPr>
          <a:xfrm>
            <a:off x="3273705" y="264161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Credit</a:t>
            </a:r>
            <a:endParaRPr lang="en-CA" sz="2000" b="1" dirty="0">
              <a:solidFill>
                <a:schemeClr val="bg2">
                  <a:lumMod val="10000"/>
                </a:schemeClr>
              </a:solidFill>
            </a:endParaRPr>
          </a:p>
        </p:txBody>
      </p:sp>
      <p:sp>
        <p:nvSpPr>
          <p:cNvPr id="22" name="Rectangle: Rounded Corners 21">
            <a:extLst>
              <a:ext uri="{FF2B5EF4-FFF2-40B4-BE49-F238E27FC236}">
                <a16:creationId xmlns:a16="http://schemas.microsoft.com/office/drawing/2014/main" id="{62252DCC-B9E7-49C4-B7F8-4CB5F4566F6A}"/>
              </a:ext>
            </a:extLst>
          </p:cNvPr>
          <p:cNvSpPr/>
          <p:nvPr/>
        </p:nvSpPr>
        <p:spPr>
          <a:xfrm>
            <a:off x="3263620"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Last_weekday</a:t>
            </a:r>
            <a:endParaRPr lang="en-CA" sz="2000" b="1" dirty="0">
              <a:solidFill>
                <a:schemeClr val="bg2">
                  <a:lumMod val="10000"/>
                </a:schemeClr>
              </a:solidFill>
            </a:endParaRPr>
          </a:p>
        </p:txBody>
      </p:sp>
      <p:sp>
        <p:nvSpPr>
          <p:cNvPr id="23" name="Rectangle: Rounded Corners 22">
            <a:extLst>
              <a:ext uri="{FF2B5EF4-FFF2-40B4-BE49-F238E27FC236}">
                <a16:creationId xmlns:a16="http://schemas.microsoft.com/office/drawing/2014/main" id="{9EC70304-8376-45D2-83AF-0D53E020E050}"/>
              </a:ext>
            </a:extLst>
          </p:cNvPr>
          <p:cNvSpPr/>
          <p:nvPr/>
        </p:nvSpPr>
        <p:spPr>
          <a:xfrm>
            <a:off x="8981923" y="4676253"/>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bg2">
                    <a:lumMod val="10000"/>
                  </a:schemeClr>
                </a:solidFill>
              </a:rPr>
              <a:t>Campaign_Intervals_Day</a:t>
            </a:r>
            <a:endParaRPr lang="en-CA" b="1" dirty="0">
              <a:solidFill>
                <a:schemeClr val="bg2">
                  <a:lumMod val="10000"/>
                </a:schemeClr>
              </a:solidFill>
            </a:endParaRPr>
          </a:p>
        </p:txBody>
      </p:sp>
      <p:sp>
        <p:nvSpPr>
          <p:cNvPr id="24" name="Rectangle: Rounded Corners 23">
            <a:extLst>
              <a:ext uri="{FF2B5EF4-FFF2-40B4-BE49-F238E27FC236}">
                <a16:creationId xmlns:a16="http://schemas.microsoft.com/office/drawing/2014/main" id="{3D5D238A-3526-4556-9A19-7284EABB4ED8}"/>
              </a:ext>
            </a:extLst>
          </p:cNvPr>
          <p:cNvSpPr/>
          <p:nvPr/>
        </p:nvSpPr>
        <p:spPr>
          <a:xfrm>
            <a:off x="3275139" y="3334826"/>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err="1">
                <a:solidFill>
                  <a:schemeClr val="bg2">
                    <a:lumMod val="10000"/>
                  </a:schemeClr>
                </a:solidFill>
              </a:rPr>
              <a:t>Housing_loan</a:t>
            </a:r>
            <a:endParaRPr lang="en-CA" sz="2000" b="1" dirty="0">
              <a:solidFill>
                <a:schemeClr val="bg2">
                  <a:lumMod val="10000"/>
                </a:schemeClr>
              </a:solidFill>
            </a:endParaRPr>
          </a:p>
        </p:txBody>
      </p:sp>
      <p:sp>
        <p:nvSpPr>
          <p:cNvPr id="25" name="Rectangle: Rounded Corners 24">
            <a:extLst>
              <a:ext uri="{FF2B5EF4-FFF2-40B4-BE49-F238E27FC236}">
                <a16:creationId xmlns:a16="http://schemas.microsoft.com/office/drawing/2014/main" id="{3DC6A2D5-8D24-4BF1-B64E-A0171A98FA1D}"/>
              </a:ext>
            </a:extLst>
          </p:cNvPr>
          <p:cNvSpPr/>
          <p:nvPr/>
        </p:nvSpPr>
        <p:spPr>
          <a:xfrm>
            <a:off x="380966" y="472668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PrevCampaign_Result</a:t>
            </a:r>
            <a:endParaRPr lang="en-CA" sz="2000" b="1" dirty="0">
              <a:solidFill>
                <a:schemeClr val="bg2">
                  <a:lumMod val="10000"/>
                </a:schemeClr>
              </a:solidFill>
            </a:endParaRPr>
          </a:p>
        </p:txBody>
      </p:sp>
      <p:sp>
        <p:nvSpPr>
          <p:cNvPr id="26" name="Right Brace 25">
            <a:extLst>
              <a:ext uri="{FF2B5EF4-FFF2-40B4-BE49-F238E27FC236}">
                <a16:creationId xmlns:a16="http://schemas.microsoft.com/office/drawing/2014/main" id="{C85C2705-D5B1-4246-90FD-F728D64244AE}"/>
              </a:ext>
            </a:extLst>
          </p:cNvPr>
          <p:cNvSpPr/>
          <p:nvPr/>
        </p:nvSpPr>
        <p:spPr>
          <a:xfrm>
            <a:off x="6011118" y="919305"/>
            <a:ext cx="571015" cy="5103512"/>
          </a:xfrm>
          <a:prstGeom prst="rightBrace">
            <a:avLst>
              <a:gd name="adj1" fmla="val 75044"/>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7" name="Right Brace 26">
            <a:extLst>
              <a:ext uri="{FF2B5EF4-FFF2-40B4-BE49-F238E27FC236}">
                <a16:creationId xmlns:a16="http://schemas.microsoft.com/office/drawing/2014/main" id="{583EE82B-D595-41B8-94AC-630F3AA632F7}"/>
              </a:ext>
            </a:extLst>
          </p:cNvPr>
          <p:cNvSpPr/>
          <p:nvPr/>
        </p:nvSpPr>
        <p:spPr>
          <a:xfrm rot="10800000">
            <a:off x="8410908" y="914400"/>
            <a:ext cx="571015" cy="5103511"/>
          </a:xfrm>
          <a:prstGeom prst="rightBrace">
            <a:avLst>
              <a:gd name="adj1" fmla="val 64867"/>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8" name="Rectangle: Rounded Corners 27">
            <a:extLst>
              <a:ext uri="{FF2B5EF4-FFF2-40B4-BE49-F238E27FC236}">
                <a16:creationId xmlns:a16="http://schemas.microsoft.com/office/drawing/2014/main" id="{38A7130B-5F0F-4038-8FF3-45536D9407B5}"/>
              </a:ext>
            </a:extLst>
          </p:cNvPr>
          <p:cNvSpPr/>
          <p:nvPr/>
        </p:nvSpPr>
        <p:spPr>
          <a:xfrm>
            <a:off x="1909664" y="540445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Campaign_Success</a:t>
            </a:r>
            <a:endParaRPr lang="en-CA" sz="2000" b="1" dirty="0">
              <a:solidFill>
                <a:schemeClr val="bg2">
                  <a:lumMod val="10000"/>
                </a:schemeClr>
              </a:solidFill>
            </a:endParaRPr>
          </a:p>
        </p:txBody>
      </p:sp>
      <p:pic>
        <p:nvPicPr>
          <p:cNvPr id="30" name="Picture 29" descr="Icon&#10;&#10;Description automatically generated">
            <a:extLst>
              <a:ext uri="{FF2B5EF4-FFF2-40B4-BE49-F238E27FC236}">
                <a16:creationId xmlns:a16="http://schemas.microsoft.com/office/drawing/2014/main" id="{337E074A-3EBB-4F6E-ABA6-2A3FB138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494" y="2734690"/>
            <a:ext cx="1388620" cy="1388620"/>
          </a:xfrm>
          <a:prstGeom prst="rect">
            <a:avLst/>
          </a:prstGeom>
        </p:spPr>
      </p:pic>
    </p:spTree>
    <p:extLst>
      <p:ext uri="{BB962C8B-B14F-4D97-AF65-F5344CB8AC3E}">
        <p14:creationId xmlns:p14="http://schemas.microsoft.com/office/powerpoint/2010/main" val="25340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E046A-64B9-48CB-B5BC-0F9C067AF961}"/>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D4D35F5-1323-4091-8840-2AD2720B7B36}"/>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4" name="Title 3">
            <a:extLst>
              <a:ext uri="{FF2B5EF4-FFF2-40B4-BE49-F238E27FC236}">
                <a16:creationId xmlns:a16="http://schemas.microsoft.com/office/drawing/2014/main" id="{9EF5A39C-B69A-400F-A9D2-6B44D2776DD9}"/>
              </a:ext>
            </a:extLst>
          </p:cNvPr>
          <p:cNvSpPr>
            <a:spLocks noGrp="1"/>
          </p:cNvSpPr>
          <p:nvPr>
            <p:ph type="title"/>
          </p:nvPr>
        </p:nvSpPr>
        <p:spPr/>
        <p:txBody>
          <a:bodyPr/>
          <a:lstStyle/>
          <a:p>
            <a:r>
              <a:rPr lang="en-US" dirty="0"/>
              <a:t>Missing &amp; Unknown Values</a:t>
            </a:r>
            <a:endParaRPr lang="en-CA" dirty="0"/>
          </a:p>
        </p:txBody>
      </p:sp>
      <p:sp>
        <p:nvSpPr>
          <p:cNvPr id="5" name="Rectangle: Rounded Corners 4">
            <a:extLst>
              <a:ext uri="{FF2B5EF4-FFF2-40B4-BE49-F238E27FC236}">
                <a16:creationId xmlns:a16="http://schemas.microsoft.com/office/drawing/2014/main" id="{AE1F9F9B-535F-4727-B9D6-727DD5D240D8}"/>
              </a:ext>
            </a:extLst>
          </p:cNvPr>
          <p:cNvSpPr/>
          <p:nvPr/>
        </p:nvSpPr>
        <p:spPr>
          <a:xfrm>
            <a:off x="2100073" y="1938279"/>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4163FB76-BA49-4E93-8B08-BBB71D39B42C}"/>
              </a:ext>
            </a:extLst>
          </p:cNvPr>
          <p:cNvSpPr/>
          <p:nvPr/>
        </p:nvSpPr>
        <p:spPr>
          <a:xfrm>
            <a:off x="8629397" y="1227047"/>
            <a:ext cx="3017520" cy="59740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68F0C312-E4E1-4E9B-A00E-7F1723872BEC}"/>
              </a:ext>
            </a:extLst>
          </p:cNvPr>
          <p:cNvSpPr/>
          <p:nvPr/>
        </p:nvSpPr>
        <p:spPr>
          <a:xfrm>
            <a:off x="7367524" y="1227047"/>
            <a:ext cx="2486152" cy="59740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Missing Values</a:t>
            </a:r>
            <a:endParaRPr lang="en-CA" sz="2800" b="1" dirty="0"/>
          </a:p>
        </p:txBody>
      </p:sp>
      <p:sp>
        <p:nvSpPr>
          <p:cNvPr id="8" name="Rectangle: Rounded Corners 7">
            <a:extLst>
              <a:ext uri="{FF2B5EF4-FFF2-40B4-BE49-F238E27FC236}">
                <a16:creationId xmlns:a16="http://schemas.microsoft.com/office/drawing/2014/main" id="{360DCD49-000B-415C-B56D-7BCD81FA8D2A}"/>
              </a:ext>
            </a:extLst>
          </p:cNvPr>
          <p:cNvSpPr/>
          <p:nvPr/>
        </p:nvSpPr>
        <p:spPr>
          <a:xfrm>
            <a:off x="838201" y="1943740"/>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Job</a:t>
            </a:r>
            <a:endParaRPr lang="en-CA" sz="2400" b="1" dirty="0">
              <a:solidFill>
                <a:schemeClr val="tx2"/>
              </a:solidFill>
            </a:endParaRPr>
          </a:p>
        </p:txBody>
      </p:sp>
      <p:sp>
        <p:nvSpPr>
          <p:cNvPr id="9" name="TextBox 8">
            <a:extLst>
              <a:ext uri="{FF2B5EF4-FFF2-40B4-BE49-F238E27FC236}">
                <a16:creationId xmlns:a16="http://schemas.microsoft.com/office/drawing/2014/main" id="{689B6A73-3ADD-4029-B1C9-54558B23EA0D}"/>
              </a:ext>
            </a:extLst>
          </p:cNvPr>
          <p:cNvSpPr txBox="1"/>
          <p:nvPr/>
        </p:nvSpPr>
        <p:spPr>
          <a:xfrm>
            <a:off x="3168886" y="1975374"/>
            <a:ext cx="1825613" cy="523220"/>
          </a:xfrm>
          <a:prstGeom prst="rect">
            <a:avLst/>
          </a:prstGeom>
          <a:noFill/>
        </p:spPr>
        <p:txBody>
          <a:bodyPr wrap="square" rtlCol="0" anchor="ctr">
            <a:spAutoFit/>
          </a:bodyPr>
          <a:lstStyle/>
          <a:p>
            <a:pPr algn="ctr"/>
            <a:r>
              <a:rPr lang="en-US" sz="2800" b="1" dirty="0"/>
              <a:t>330</a:t>
            </a:r>
            <a:endParaRPr lang="en-CA" sz="2800" b="1" dirty="0"/>
          </a:p>
        </p:txBody>
      </p:sp>
      <p:sp>
        <p:nvSpPr>
          <p:cNvPr id="10" name="TextBox 9">
            <a:extLst>
              <a:ext uri="{FF2B5EF4-FFF2-40B4-BE49-F238E27FC236}">
                <a16:creationId xmlns:a16="http://schemas.microsoft.com/office/drawing/2014/main" id="{A3645042-9230-43E9-A8BF-3F26D8108C0A}"/>
              </a:ext>
            </a:extLst>
          </p:cNvPr>
          <p:cNvSpPr txBox="1"/>
          <p:nvPr/>
        </p:nvSpPr>
        <p:spPr>
          <a:xfrm>
            <a:off x="9671812" y="1289565"/>
            <a:ext cx="1825613" cy="461665"/>
          </a:xfrm>
          <a:prstGeom prst="rect">
            <a:avLst/>
          </a:prstGeom>
          <a:noFill/>
        </p:spPr>
        <p:txBody>
          <a:bodyPr wrap="square" rtlCol="0" anchor="ctr">
            <a:spAutoFit/>
          </a:bodyPr>
          <a:lstStyle/>
          <a:p>
            <a:pPr algn="ctr"/>
            <a:r>
              <a:rPr lang="en-US" sz="2400" b="1" dirty="0"/>
              <a:t>0</a:t>
            </a:r>
            <a:endParaRPr lang="en-CA" sz="2400" b="1" dirty="0"/>
          </a:p>
        </p:txBody>
      </p:sp>
      <p:sp>
        <p:nvSpPr>
          <p:cNvPr id="15" name="Rectangle: Rounded Corners 14">
            <a:extLst>
              <a:ext uri="{FF2B5EF4-FFF2-40B4-BE49-F238E27FC236}">
                <a16:creationId xmlns:a16="http://schemas.microsoft.com/office/drawing/2014/main" id="{AC47724A-82E0-4C62-8E47-4DB14BAC62BF}"/>
              </a:ext>
            </a:extLst>
          </p:cNvPr>
          <p:cNvSpPr/>
          <p:nvPr/>
        </p:nvSpPr>
        <p:spPr>
          <a:xfrm>
            <a:off x="2100072" y="2603558"/>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61326054-AF0F-4868-B021-8C194E800798}"/>
              </a:ext>
            </a:extLst>
          </p:cNvPr>
          <p:cNvSpPr/>
          <p:nvPr/>
        </p:nvSpPr>
        <p:spPr>
          <a:xfrm>
            <a:off x="838200" y="2609019"/>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Marital</a:t>
            </a:r>
            <a:endParaRPr lang="en-CA" sz="2400" b="1" dirty="0">
              <a:solidFill>
                <a:schemeClr val="tx2"/>
              </a:solidFill>
            </a:endParaRPr>
          </a:p>
        </p:txBody>
      </p:sp>
      <p:sp>
        <p:nvSpPr>
          <p:cNvPr id="17" name="TextBox 16">
            <a:extLst>
              <a:ext uri="{FF2B5EF4-FFF2-40B4-BE49-F238E27FC236}">
                <a16:creationId xmlns:a16="http://schemas.microsoft.com/office/drawing/2014/main" id="{B0F8EE84-7BA7-44C8-886F-B4D7F2B07AB3}"/>
              </a:ext>
            </a:extLst>
          </p:cNvPr>
          <p:cNvSpPr txBox="1"/>
          <p:nvPr/>
        </p:nvSpPr>
        <p:spPr>
          <a:xfrm>
            <a:off x="3168885" y="2640653"/>
            <a:ext cx="1825613" cy="523220"/>
          </a:xfrm>
          <a:prstGeom prst="rect">
            <a:avLst/>
          </a:prstGeom>
          <a:noFill/>
        </p:spPr>
        <p:txBody>
          <a:bodyPr wrap="square" rtlCol="0" anchor="ctr">
            <a:spAutoFit/>
          </a:bodyPr>
          <a:lstStyle/>
          <a:p>
            <a:pPr algn="ctr"/>
            <a:r>
              <a:rPr lang="en-US" sz="2800" b="1" dirty="0"/>
              <a:t>80</a:t>
            </a:r>
            <a:endParaRPr lang="en-CA" sz="2800" b="1" dirty="0"/>
          </a:p>
        </p:txBody>
      </p:sp>
      <p:sp>
        <p:nvSpPr>
          <p:cNvPr id="18" name="Rectangle: Rounded Corners 17">
            <a:extLst>
              <a:ext uri="{FF2B5EF4-FFF2-40B4-BE49-F238E27FC236}">
                <a16:creationId xmlns:a16="http://schemas.microsoft.com/office/drawing/2014/main" id="{1320C512-4E52-4221-B812-B74ED62C79ED}"/>
              </a:ext>
            </a:extLst>
          </p:cNvPr>
          <p:cNvSpPr/>
          <p:nvPr/>
        </p:nvSpPr>
        <p:spPr>
          <a:xfrm>
            <a:off x="2100072" y="326086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0B28A87D-2F2A-40EC-A677-B9F34D8E2B38}"/>
              </a:ext>
            </a:extLst>
          </p:cNvPr>
          <p:cNvSpPr/>
          <p:nvPr/>
        </p:nvSpPr>
        <p:spPr>
          <a:xfrm>
            <a:off x="838200" y="326632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Education</a:t>
            </a:r>
            <a:endParaRPr lang="en-CA" sz="2400" b="1" dirty="0">
              <a:solidFill>
                <a:schemeClr val="tx2"/>
              </a:solidFill>
            </a:endParaRPr>
          </a:p>
        </p:txBody>
      </p:sp>
      <p:sp>
        <p:nvSpPr>
          <p:cNvPr id="20" name="TextBox 19">
            <a:extLst>
              <a:ext uri="{FF2B5EF4-FFF2-40B4-BE49-F238E27FC236}">
                <a16:creationId xmlns:a16="http://schemas.microsoft.com/office/drawing/2014/main" id="{13361413-948D-4C15-B413-D15D85BAAD8B}"/>
              </a:ext>
            </a:extLst>
          </p:cNvPr>
          <p:cNvSpPr txBox="1"/>
          <p:nvPr/>
        </p:nvSpPr>
        <p:spPr>
          <a:xfrm>
            <a:off x="3168885" y="3297957"/>
            <a:ext cx="1825613" cy="523220"/>
          </a:xfrm>
          <a:prstGeom prst="rect">
            <a:avLst/>
          </a:prstGeom>
          <a:noFill/>
        </p:spPr>
        <p:txBody>
          <a:bodyPr wrap="square" rtlCol="0" anchor="ctr">
            <a:spAutoFit/>
          </a:bodyPr>
          <a:lstStyle/>
          <a:p>
            <a:pPr algn="ctr"/>
            <a:r>
              <a:rPr lang="en-US" sz="2800" b="1" dirty="0"/>
              <a:t>1731</a:t>
            </a:r>
            <a:endParaRPr lang="en-CA" sz="2800" b="1" dirty="0"/>
          </a:p>
        </p:txBody>
      </p:sp>
      <p:sp>
        <p:nvSpPr>
          <p:cNvPr id="21" name="Rectangle: Rounded Corners 20">
            <a:extLst>
              <a:ext uri="{FF2B5EF4-FFF2-40B4-BE49-F238E27FC236}">
                <a16:creationId xmlns:a16="http://schemas.microsoft.com/office/drawing/2014/main" id="{7102E1D0-70CB-4D6A-B7EE-92633ED26A6D}"/>
              </a:ext>
            </a:extLst>
          </p:cNvPr>
          <p:cNvSpPr/>
          <p:nvPr/>
        </p:nvSpPr>
        <p:spPr>
          <a:xfrm>
            <a:off x="2100072" y="393160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E6E9F040-CB27-40E9-AAE4-AE0C661867A8}"/>
              </a:ext>
            </a:extLst>
          </p:cNvPr>
          <p:cNvSpPr/>
          <p:nvPr/>
        </p:nvSpPr>
        <p:spPr>
          <a:xfrm>
            <a:off x="838200" y="393706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Credit</a:t>
            </a:r>
            <a:endParaRPr lang="en-CA" sz="2400" b="1" dirty="0">
              <a:solidFill>
                <a:schemeClr val="tx2"/>
              </a:solidFill>
            </a:endParaRPr>
          </a:p>
        </p:txBody>
      </p:sp>
      <p:sp>
        <p:nvSpPr>
          <p:cNvPr id="23" name="TextBox 22">
            <a:extLst>
              <a:ext uri="{FF2B5EF4-FFF2-40B4-BE49-F238E27FC236}">
                <a16:creationId xmlns:a16="http://schemas.microsoft.com/office/drawing/2014/main" id="{8A735D6C-1C60-4289-B4A2-005DF19FC25F}"/>
              </a:ext>
            </a:extLst>
          </p:cNvPr>
          <p:cNvSpPr txBox="1"/>
          <p:nvPr/>
        </p:nvSpPr>
        <p:spPr>
          <a:xfrm>
            <a:off x="3168885" y="3968697"/>
            <a:ext cx="1825613" cy="523220"/>
          </a:xfrm>
          <a:prstGeom prst="rect">
            <a:avLst/>
          </a:prstGeom>
          <a:noFill/>
        </p:spPr>
        <p:txBody>
          <a:bodyPr wrap="square" rtlCol="0" anchor="ctr">
            <a:spAutoFit/>
          </a:bodyPr>
          <a:lstStyle/>
          <a:p>
            <a:pPr algn="ctr"/>
            <a:r>
              <a:rPr lang="en-US" sz="2800" b="1" dirty="0"/>
              <a:t>8597</a:t>
            </a:r>
            <a:endParaRPr lang="en-CA" sz="2800" b="1" dirty="0"/>
          </a:p>
        </p:txBody>
      </p:sp>
      <p:sp>
        <p:nvSpPr>
          <p:cNvPr id="24" name="Rectangle: Rounded Corners 23">
            <a:extLst>
              <a:ext uri="{FF2B5EF4-FFF2-40B4-BE49-F238E27FC236}">
                <a16:creationId xmlns:a16="http://schemas.microsoft.com/office/drawing/2014/main" id="{EE840264-4090-4749-8C77-0E391916078E}"/>
              </a:ext>
            </a:extLst>
          </p:cNvPr>
          <p:cNvSpPr/>
          <p:nvPr/>
        </p:nvSpPr>
        <p:spPr>
          <a:xfrm>
            <a:off x="2100072" y="4607803"/>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CF55FF28-7A2A-4518-A6E9-4464C83343C6}"/>
              </a:ext>
            </a:extLst>
          </p:cNvPr>
          <p:cNvSpPr/>
          <p:nvPr/>
        </p:nvSpPr>
        <p:spPr>
          <a:xfrm>
            <a:off x="838200" y="4613264"/>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Housing_Loan</a:t>
            </a:r>
            <a:endParaRPr lang="en-CA" sz="2400" b="1" dirty="0">
              <a:solidFill>
                <a:schemeClr val="tx2"/>
              </a:solidFill>
            </a:endParaRPr>
          </a:p>
        </p:txBody>
      </p:sp>
      <p:sp>
        <p:nvSpPr>
          <p:cNvPr id="26" name="TextBox 25">
            <a:extLst>
              <a:ext uri="{FF2B5EF4-FFF2-40B4-BE49-F238E27FC236}">
                <a16:creationId xmlns:a16="http://schemas.microsoft.com/office/drawing/2014/main" id="{C7DE8ABF-4B15-4FE5-B8E7-AADB6A9260D7}"/>
              </a:ext>
            </a:extLst>
          </p:cNvPr>
          <p:cNvSpPr txBox="1"/>
          <p:nvPr/>
        </p:nvSpPr>
        <p:spPr>
          <a:xfrm>
            <a:off x="3168885" y="4644898"/>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27" name="Rectangle: Rounded Corners 26">
            <a:extLst>
              <a:ext uri="{FF2B5EF4-FFF2-40B4-BE49-F238E27FC236}">
                <a16:creationId xmlns:a16="http://schemas.microsoft.com/office/drawing/2014/main" id="{2ED02C64-3174-403D-9636-31B679C2252A}"/>
              </a:ext>
            </a:extLst>
          </p:cNvPr>
          <p:cNvSpPr/>
          <p:nvPr/>
        </p:nvSpPr>
        <p:spPr>
          <a:xfrm>
            <a:off x="2100072" y="527308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031FE115-4032-48E9-A3A9-BCFB62F7F2A8}"/>
              </a:ext>
            </a:extLst>
          </p:cNvPr>
          <p:cNvSpPr/>
          <p:nvPr/>
        </p:nvSpPr>
        <p:spPr>
          <a:xfrm>
            <a:off x="838200" y="527854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Personal_Loan</a:t>
            </a:r>
            <a:endParaRPr lang="en-CA" sz="2400" b="1" dirty="0">
              <a:solidFill>
                <a:schemeClr val="tx2"/>
              </a:solidFill>
            </a:endParaRPr>
          </a:p>
        </p:txBody>
      </p:sp>
      <p:sp>
        <p:nvSpPr>
          <p:cNvPr id="29" name="TextBox 28">
            <a:extLst>
              <a:ext uri="{FF2B5EF4-FFF2-40B4-BE49-F238E27FC236}">
                <a16:creationId xmlns:a16="http://schemas.microsoft.com/office/drawing/2014/main" id="{F630FC4A-0462-4C8C-9F84-E6CDD7086930}"/>
              </a:ext>
            </a:extLst>
          </p:cNvPr>
          <p:cNvSpPr txBox="1"/>
          <p:nvPr/>
        </p:nvSpPr>
        <p:spPr>
          <a:xfrm>
            <a:off x="3168885" y="5310177"/>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31" name="Rectangle: Rounded Corners 30">
            <a:extLst>
              <a:ext uri="{FF2B5EF4-FFF2-40B4-BE49-F238E27FC236}">
                <a16:creationId xmlns:a16="http://schemas.microsoft.com/office/drawing/2014/main" id="{550138EF-A1EA-4962-8C1F-600D251314C9}"/>
              </a:ext>
            </a:extLst>
          </p:cNvPr>
          <p:cNvSpPr/>
          <p:nvPr/>
        </p:nvSpPr>
        <p:spPr>
          <a:xfrm>
            <a:off x="838200" y="1227047"/>
            <a:ext cx="5970038" cy="59740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lumMod val="10000"/>
                  </a:schemeClr>
                </a:solidFill>
              </a:rPr>
              <a:t>“Unknown” Values</a:t>
            </a:r>
            <a:endParaRPr lang="en-CA" sz="2800" b="1" dirty="0">
              <a:solidFill>
                <a:schemeClr val="bg2">
                  <a:lumMod val="10000"/>
                </a:schemeClr>
              </a:solidFill>
            </a:endParaRPr>
          </a:p>
        </p:txBody>
      </p:sp>
      <p:sp>
        <p:nvSpPr>
          <p:cNvPr id="33" name="Rectangle: Rounded Corners 32">
            <a:extLst>
              <a:ext uri="{FF2B5EF4-FFF2-40B4-BE49-F238E27FC236}">
                <a16:creationId xmlns:a16="http://schemas.microsoft.com/office/drawing/2014/main" id="{8ACE7654-DC76-4265-AE1F-26E8C9D8ACD5}"/>
              </a:ext>
            </a:extLst>
          </p:cNvPr>
          <p:cNvSpPr/>
          <p:nvPr/>
        </p:nvSpPr>
        <p:spPr>
          <a:xfrm>
            <a:off x="5497417" y="1938279"/>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0.8</a:t>
            </a:r>
            <a:endParaRPr lang="en-CA" sz="2400" b="1" dirty="0">
              <a:solidFill>
                <a:schemeClr val="tx1"/>
              </a:solidFill>
            </a:endParaRPr>
          </a:p>
        </p:txBody>
      </p:sp>
      <p:sp>
        <p:nvSpPr>
          <p:cNvPr id="34" name="Rectangle: Rounded Corners 33">
            <a:extLst>
              <a:ext uri="{FF2B5EF4-FFF2-40B4-BE49-F238E27FC236}">
                <a16:creationId xmlns:a16="http://schemas.microsoft.com/office/drawing/2014/main" id="{4AB0EFB5-EFE2-4F62-AC7A-1397CCE28071}"/>
              </a:ext>
            </a:extLst>
          </p:cNvPr>
          <p:cNvSpPr/>
          <p:nvPr/>
        </p:nvSpPr>
        <p:spPr>
          <a:xfrm>
            <a:off x="5497416" y="2603558"/>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0.19</a:t>
            </a:r>
            <a:endParaRPr lang="en-CA" sz="2400" b="1" dirty="0">
              <a:solidFill>
                <a:schemeClr val="tx1"/>
              </a:solidFill>
            </a:endParaRPr>
          </a:p>
        </p:txBody>
      </p:sp>
      <p:sp>
        <p:nvSpPr>
          <p:cNvPr id="35" name="Rectangle: Rounded Corners 34">
            <a:extLst>
              <a:ext uri="{FF2B5EF4-FFF2-40B4-BE49-F238E27FC236}">
                <a16:creationId xmlns:a16="http://schemas.microsoft.com/office/drawing/2014/main" id="{22E915C5-A200-4B35-AD73-8A6C441D2120}"/>
              </a:ext>
            </a:extLst>
          </p:cNvPr>
          <p:cNvSpPr/>
          <p:nvPr/>
        </p:nvSpPr>
        <p:spPr>
          <a:xfrm>
            <a:off x="5497416" y="326086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4.2</a:t>
            </a:r>
            <a:endParaRPr lang="en-CA" sz="2400" b="1" dirty="0">
              <a:solidFill>
                <a:schemeClr val="tx1"/>
              </a:solidFill>
            </a:endParaRPr>
          </a:p>
        </p:txBody>
      </p:sp>
      <p:sp>
        <p:nvSpPr>
          <p:cNvPr id="36" name="Rectangle: Rounded Corners 35">
            <a:extLst>
              <a:ext uri="{FF2B5EF4-FFF2-40B4-BE49-F238E27FC236}">
                <a16:creationId xmlns:a16="http://schemas.microsoft.com/office/drawing/2014/main" id="{587D0069-3D4E-4B0F-9DF9-1EC6D0BC6AE8}"/>
              </a:ext>
            </a:extLst>
          </p:cNvPr>
          <p:cNvSpPr/>
          <p:nvPr/>
        </p:nvSpPr>
        <p:spPr>
          <a:xfrm>
            <a:off x="5497416" y="393160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20.9</a:t>
            </a:r>
            <a:endParaRPr lang="en-CA" sz="2400" b="1" dirty="0">
              <a:solidFill>
                <a:schemeClr val="tx1"/>
              </a:solidFill>
            </a:endParaRPr>
          </a:p>
        </p:txBody>
      </p:sp>
      <p:sp>
        <p:nvSpPr>
          <p:cNvPr id="37" name="Rectangle: Rounded Corners 36">
            <a:extLst>
              <a:ext uri="{FF2B5EF4-FFF2-40B4-BE49-F238E27FC236}">
                <a16:creationId xmlns:a16="http://schemas.microsoft.com/office/drawing/2014/main" id="{47544894-9DCA-46C9-A6D5-86B9CA1AFCA1}"/>
              </a:ext>
            </a:extLst>
          </p:cNvPr>
          <p:cNvSpPr/>
          <p:nvPr/>
        </p:nvSpPr>
        <p:spPr>
          <a:xfrm>
            <a:off x="5497416" y="4607803"/>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
        <p:nvSpPr>
          <p:cNvPr id="38" name="Rectangle: Rounded Corners 37">
            <a:extLst>
              <a:ext uri="{FF2B5EF4-FFF2-40B4-BE49-F238E27FC236}">
                <a16:creationId xmlns:a16="http://schemas.microsoft.com/office/drawing/2014/main" id="{A2FBFB95-F772-49F1-929F-ABFF7BB4D69C}"/>
              </a:ext>
            </a:extLst>
          </p:cNvPr>
          <p:cNvSpPr/>
          <p:nvPr/>
        </p:nvSpPr>
        <p:spPr>
          <a:xfrm>
            <a:off x="5497416" y="527308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Tree>
    <p:extLst>
      <p:ext uri="{BB962C8B-B14F-4D97-AF65-F5344CB8AC3E}">
        <p14:creationId xmlns:p14="http://schemas.microsoft.com/office/powerpoint/2010/main" val="355194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667847"/>
            <a:ext cx="9282297" cy="2243691"/>
          </a:xfrm>
        </p:spPr>
        <p:txBody>
          <a:bodyPr/>
          <a:lstStyle/>
          <a:p>
            <a:r>
              <a:rPr lang="en-CA" dirty="0"/>
              <a:t>Univariant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29</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912715"/>
            <a:ext cx="5900690" cy="1133982"/>
          </a:xfrm>
        </p:spPr>
        <p:txBody>
          <a:bodyPr/>
          <a:lstStyle/>
          <a:p>
            <a:r>
              <a:rPr lang="en-US" b="1" dirty="0"/>
              <a:t>Numeric Variables</a:t>
            </a:r>
            <a:endParaRPr lang="en-CA" b="1" dirty="0"/>
          </a:p>
        </p:txBody>
      </p:sp>
    </p:spTree>
    <p:extLst>
      <p:ext uri="{BB962C8B-B14F-4D97-AF65-F5344CB8AC3E}">
        <p14:creationId xmlns:p14="http://schemas.microsoft.com/office/powerpoint/2010/main" val="2033592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B99B-7B47-4EE5-A773-C2311AD1FE49}"/>
              </a:ext>
            </a:extLst>
          </p:cNvPr>
          <p:cNvSpPr>
            <a:spLocks noGrp="1"/>
          </p:cNvSpPr>
          <p:nvPr>
            <p:ph type="title"/>
          </p:nvPr>
        </p:nvSpPr>
        <p:spPr>
          <a:xfrm>
            <a:off x="831850" y="2966963"/>
            <a:ext cx="10515600" cy="830997"/>
          </a:xfrm>
        </p:spPr>
        <p:txBody>
          <a:bodyPr/>
          <a:lstStyle/>
          <a:p>
            <a:r>
              <a:rPr lang="en-US" sz="6000" dirty="0"/>
              <a:t>Project Proposal</a:t>
            </a:r>
            <a:endParaRPr lang="en-CA" sz="6000" dirty="0"/>
          </a:p>
        </p:txBody>
      </p:sp>
      <p:sp>
        <p:nvSpPr>
          <p:cNvPr id="3" name="Text Placeholder 2">
            <a:extLst>
              <a:ext uri="{FF2B5EF4-FFF2-40B4-BE49-F238E27FC236}">
                <a16:creationId xmlns:a16="http://schemas.microsoft.com/office/drawing/2014/main" id="{408F6A07-86EC-40EF-A709-6FB8C0DDE8B8}"/>
              </a:ext>
            </a:extLst>
          </p:cNvPr>
          <p:cNvSpPr>
            <a:spLocks noGrp="1"/>
          </p:cNvSpPr>
          <p:nvPr>
            <p:ph type="body" idx="1"/>
          </p:nvPr>
        </p:nvSpPr>
        <p:spPr>
          <a:xfrm>
            <a:off x="831850" y="4223435"/>
            <a:ext cx="10515600" cy="1500187"/>
          </a:xfrm>
        </p:spPr>
        <p:txBody>
          <a:bodyPr/>
          <a:lstStyle/>
          <a:p>
            <a:pPr marL="0" indent="0">
              <a:buNone/>
            </a:pPr>
            <a:r>
              <a:rPr lang="en-US" sz="6000" b="1" dirty="0"/>
              <a:t>Phase#1</a:t>
            </a:r>
            <a:endParaRPr lang="en-CA" sz="4000" b="1" dirty="0"/>
          </a:p>
        </p:txBody>
      </p:sp>
      <p:sp>
        <p:nvSpPr>
          <p:cNvPr id="4" name="Slide Number Placeholder 3">
            <a:extLst>
              <a:ext uri="{FF2B5EF4-FFF2-40B4-BE49-F238E27FC236}">
                <a16:creationId xmlns:a16="http://schemas.microsoft.com/office/drawing/2014/main" id="{BCB42ABE-C0C7-4065-BD90-DAC2F86871FD}"/>
              </a:ext>
            </a:extLst>
          </p:cNvPr>
          <p:cNvSpPr>
            <a:spLocks noGrp="1"/>
          </p:cNvSpPr>
          <p:nvPr>
            <p:ph type="sldNum" sz="quarter" idx="12"/>
          </p:nvPr>
        </p:nvSpPr>
        <p:spPr/>
        <p:txBody>
          <a:bodyPr/>
          <a:lstStyle/>
          <a:p>
            <a:fld id="{5A4A7955-6230-48B4-BD8B-A7C460F75945}" type="slidenum">
              <a:rPr lang="en-US" smtClean="0"/>
              <a:pPr/>
              <a:t>3</a:t>
            </a:fld>
            <a:endParaRPr lang="en-US" dirty="0"/>
          </a:p>
        </p:txBody>
      </p:sp>
    </p:spTree>
    <p:extLst>
      <p:ext uri="{BB962C8B-B14F-4D97-AF65-F5344CB8AC3E}">
        <p14:creationId xmlns:p14="http://schemas.microsoft.com/office/powerpoint/2010/main" val="329730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3F92E8E-B003-4F5F-B943-17DBD0CC70C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A4E89792-8B7E-48FF-BEAB-DEB9AD9A1CE6}"/>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4D21CF84-8FB1-4A9D-8963-A80517C023E3}"/>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C5407713-9564-43C4-990C-13ED02CDD3BA}"/>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DE4CF2DA-54D5-479B-ADAF-B40C5E28C42A}"/>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a:xfrm>
            <a:off x="838200" y="6272417"/>
            <a:ext cx="2743200" cy="119573"/>
          </a:xfrm>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descr="Chart, bar chart, histogram&#10;&#10;Description automatically generated">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9024"/>
            <a:ext cx="5147760"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10" name="Rectangle: Rounded Corners 9">
            <a:extLst>
              <a:ext uri="{FF2B5EF4-FFF2-40B4-BE49-F238E27FC236}">
                <a16:creationId xmlns:a16="http://schemas.microsoft.com/office/drawing/2014/main" id="{A75DDBD5-0991-4125-A7E7-B5C49CC39942}"/>
              </a:ext>
            </a:extLst>
          </p:cNvPr>
          <p:cNvSpPr/>
          <p:nvPr/>
        </p:nvSpPr>
        <p:spPr>
          <a:xfrm>
            <a:off x="838200"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Age</a:t>
            </a:r>
            <a:endParaRPr lang="en-CA" sz="1600" b="1">
              <a:solidFill>
                <a:schemeClr val="bg2">
                  <a:lumMod val="10000"/>
                </a:schemeClr>
              </a:solidFill>
            </a:endParaRPr>
          </a:p>
        </p:txBody>
      </p:sp>
      <p:sp>
        <p:nvSpPr>
          <p:cNvPr id="11" name="Rectangle: Rounded Corners 10">
            <a:extLst>
              <a:ext uri="{FF2B5EF4-FFF2-40B4-BE49-F238E27FC236}">
                <a16:creationId xmlns:a16="http://schemas.microsoft.com/office/drawing/2014/main" id="{CA1672F1-ABF5-4B88-811C-F871F70E2EE9}"/>
              </a:ext>
            </a:extLst>
          </p:cNvPr>
          <p:cNvSpPr/>
          <p:nvPr/>
        </p:nvSpPr>
        <p:spPr>
          <a:xfrm>
            <a:off x="6277339"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LastCall_Dur</a:t>
            </a:r>
            <a:endParaRPr lang="en-CA" sz="1600" b="1" dirty="0">
              <a:solidFill>
                <a:schemeClr val="bg2">
                  <a:lumMod val="10000"/>
                </a:schemeClr>
              </a:solidFill>
            </a:endParaRPr>
          </a:p>
        </p:txBody>
      </p:sp>
      <p:sp>
        <p:nvSpPr>
          <p:cNvPr id="15" name="TextBox 14">
            <a:extLst>
              <a:ext uri="{FF2B5EF4-FFF2-40B4-BE49-F238E27FC236}">
                <a16:creationId xmlns:a16="http://schemas.microsoft.com/office/drawing/2014/main" id="{D1F8A54D-82FC-4D50-BD91-F6E95B1DEBE5}"/>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data for age variable is between 15 and 98 and more than 50% of the clients are younger than 40 years old. </a:t>
            </a:r>
          </a:p>
        </p:txBody>
      </p:sp>
      <p:sp>
        <p:nvSpPr>
          <p:cNvPr id="16" name="TextBox 15">
            <a:extLst>
              <a:ext uri="{FF2B5EF4-FFF2-40B4-BE49-F238E27FC236}">
                <a16:creationId xmlns:a16="http://schemas.microsoft.com/office/drawing/2014/main" id="{03CEB688-6D1F-4595-93F8-AC7AE6CA6A80}"/>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30% of the call durations fall between 100 and 200 seconds. There maybe some outlier data in this variable.</a:t>
            </a:r>
          </a:p>
        </p:txBody>
      </p:sp>
      <p:sp>
        <p:nvSpPr>
          <p:cNvPr id="17" name="Rectangle: Rounded Corners 16">
            <a:extLst>
              <a:ext uri="{FF2B5EF4-FFF2-40B4-BE49-F238E27FC236}">
                <a16:creationId xmlns:a16="http://schemas.microsoft.com/office/drawing/2014/main" id="{9CAA1C21-4DB7-4782-9A0B-5FCC7F323E0A}"/>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8" name="Rectangle: Rounded Corners 17">
            <a:extLst>
              <a:ext uri="{FF2B5EF4-FFF2-40B4-BE49-F238E27FC236}">
                <a16:creationId xmlns:a16="http://schemas.microsoft.com/office/drawing/2014/main" id="{10503D76-DE22-4601-B28B-C56907D0ABAA}"/>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9" name="Rectangle: Rounded Corners 18">
            <a:extLst>
              <a:ext uri="{FF2B5EF4-FFF2-40B4-BE49-F238E27FC236}">
                <a16:creationId xmlns:a16="http://schemas.microsoft.com/office/drawing/2014/main" id="{8876A5F5-B79C-4053-8DA8-D4CA5C188189}"/>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0" name="Rectangle: Rounded Corners 19">
            <a:extLst>
              <a:ext uri="{FF2B5EF4-FFF2-40B4-BE49-F238E27FC236}">
                <a16:creationId xmlns:a16="http://schemas.microsoft.com/office/drawing/2014/main" id="{93AB4D67-F69E-4E40-9C77-843DCB7AE89A}"/>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1" name="Rectangle: Rounded Corners 20">
            <a:extLst>
              <a:ext uri="{FF2B5EF4-FFF2-40B4-BE49-F238E27FC236}">
                <a16:creationId xmlns:a16="http://schemas.microsoft.com/office/drawing/2014/main" id="{031E099A-B402-44F2-BFC3-7D344E510D9C}"/>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7" name="Rectangle: Rounded Corners 26">
            <a:extLst>
              <a:ext uri="{FF2B5EF4-FFF2-40B4-BE49-F238E27FC236}">
                <a16:creationId xmlns:a16="http://schemas.microsoft.com/office/drawing/2014/main" id="{842C577D-1E4D-4640-95A4-6BB758BFF96F}"/>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AC2B10A0-FC7A-4B65-B123-0BF59B86E2A2}"/>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9504E980-CEF5-4787-B67F-1F328E65FE0D}"/>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Rounded Corners 29">
            <a:extLst>
              <a:ext uri="{FF2B5EF4-FFF2-40B4-BE49-F238E27FC236}">
                <a16:creationId xmlns:a16="http://schemas.microsoft.com/office/drawing/2014/main" id="{27CBAC68-EEFF-4AA2-AC07-3476C422FEDE}"/>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B4E9ABDA-D5EF-42A1-A8AA-FB4C1F744F83}"/>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Rounded Corners 31">
            <a:extLst>
              <a:ext uri="{FF2B5EF4-FFF2-40B4-BE49-F238E27FC236}">
                <a16:creationId xmlns:a16="http://schemas.microsoft.com/office/drawing/2014/main" id="{0735B8F5-1EBF-4DBC-8D7F-E5EE25820D2E}"/>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33" name="Rectangle: Rounded Corners 32">
            <a:extLst>
              <a:ext uri="{FF2B5EF4-FFF2-40B4-BE49-F238E27FC236}">
                <a16:creationId xmlns:a16="http://schemas.microsoft.com/office/drawing/2014/main" id="{286CA886-8D0F-4AD2-860A-F75CFBBB4B38}"/>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4" name="Rectangle: Rounded Corners 33">
            <a:extLst>
              <a:ext uri="{FF2B5EF4-FFF2-40B4-BE49-F238E27FC236}">
                <a16:creationId xmlns:a16="http://schemas.microsoft.com/office/drawing/2014/main" id="{5048260E-E027-4BA8-A38B-284B60E4E38D}"/>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5" name="Rectangle: Rounded Corners 34">
            <a:extLst>
              <a:ext uri="{FF2B5EF4-FFF2-40B4-BE49-F238E27FC236}">
                <a16:creationId xmlns:a16="http://schemas.microsoft.com/office/drawing/2014/main" id="{248A3279-E7B1-42EF-9AA8-69D1423A4F0E}"/>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6" name="Rectangle: Rounded Corners 35">
            <a:extLst>
              <a:ext uri="{FF2B5EF4-FFF2-40B4-BE49-F238E27FC236}">
                <a16:creationId xmlns:a16="http://schemas.microsoft.com/office/drawing/2014/main" id="{0AB6D2DB-CDDD-49E5-8089-0B6A26021E61}"/>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7" name="TextBox 36">
            <a:extLst>
              <a:ext uri="{FF2B5EF4-FFF2-40B4-BE49-F238E27FC236}">
                <a16:creationId xmlns:a16="http://schemas.microsoft.com/office/drawing/2014/main" id="{8A93ECF5-EC69-438C-94E9-E2050F398A7B}"/>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8" name="TextBox 37">
            <a:extLst>
              <a:ext uri="{FF2B5EF4-FFF2-40B4-BE49-F238E27FC236}">
                <a16:creationId xmlns:a16="http://schemas.microsoft.com/office/drawing/2014/main" id="{B9374798-5623-459B-97A3-B3497814AC12}"/>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78</a:t>
            </a:r>
            <a:endParaRPr lang="en-CA" dirty="0"/>
          </a:p>
        </p:txBody>
      </p:sp>
      <p:sp>
        <p:nvSpPr>
          <p:cNvPr id="39" name="TextBox 38">
            <a:extLst>
              <a:ext uri="{FF2B5EF4-FFF2-40B4-BE49-F238E27FC236}">
                <a16:creationId xmlns:a16="http://schemas.microsoft.com/office/drawing/2014/main" id="{005A63E1-4D92-40C1-8E52-F767A8F5B242}"/>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108.6</a:t>
            </a:r>
            <a:endParaRPr lang="en-CA" dirty="0"/>
          </a:p>
        </p:txBody>
      </p:sp>
      <p:sp>
        <p:nvSpPr>
          <p:cNvPr id="40" name="TextBox 39">
            <a:extLst>
              <a:ext uri="{FF2B5EF4-FFF2-40B4-BE49-F238E27FC236}">
                <a16:creationId xmlns:a16="http://schemas.microsoft.com/office/drawing/2014/main" id="{62840660-576C-4FCC-BBE1-829A16FCC280}"/>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38</a:t>
            </a:r>
            <a:endParaRPr lang="en-CA" dirty="0"/>
          </a:p>
        </p:txBody>
      </p:sp>
      <p:sp>
        <p:nvSpPr>
          <p:cNvPr id="41" name="TextBox 40">
            <a:extLst>
              <a:ext uri="{FF2B5EF4-FFF2-40B4-BE49-F238E27FC236}">
                <a16:creationId xmlns:a16="http://schemas.microsoft.com/office/drawing/2014/main" id="{668E43ED-F9E8-4B2B-B06C-7FD80D93EB6B}"/>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40.02</a:t>
            </a:r>
            <a:endParaRPr lang="en-CA" dirty="0"/>
          </a:p>
        </p:txBody>
      </p:sp>
      <p:sp>
        <p:nvSpPr>
          <p:cNvPr id="42" name="TextBox 41">
            <a:extLst>
              <a:ext uri="{FF2B5EF4-FFF2-40B4-BE49-F238E27FC236}">
                <a16:creationId xmlns:a16="http://schemas.microsoft.com/office/drawing/2014/main" id="{233C4032-4357-492D-89C3-17B664D080D5}"/>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43" name="TextBox 42">
            <a:extLst>
              <a:ext uri="{FF2B5EF4-FFF2-40B4-BE49-F238E27FC236}">
                <a16:creationId xmlns:a16="http://schemas.microsoft.com/office/drawing/2014/main" id="{46FA2529-3A41-410B-BBC1-2886C1188049}"/>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1544</a:t>
            </a:r>
            <a:endParaRPr lang="en-CA" dirty="0"/>
          </a:p>
        </p:txBody>
      </p:sp>
      <p:sp>
        <p:nvSpPr>
          <p:cNvPr id="44" name="TextBox 43">
            <a:extLst>
              <a:ext uri="{FF2B5EF4-FFF2-40B4-BE49-F238E27FC236}">
                <a16:creationId xmlns:a16="http://schemas.microsoft.com/office/drawing/2014/main" id="{0CDD3DE4-4FDF-40B4-A69B-EF4660250D16}"/>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259.3</a:t>
            </a:r>
            <a:endParaRPr lang="en-CA" dirty="0"/>
          </a:p>
        </p:txBody>
      </p:sp>
      <p:sp>
        <p:nvSpPr>
          <p:cNvPr id="45" name="TextBox 44">
            <a:extLst>
              <a:ext uri="{FF2B5EF4-FFF2-40B4-BE49-F238E27FC236}">
                <a16:creationId xmlns:a16="http://schemas.microsoft.com/office/drawing/2014/main" id="{C91A880E-47B5-4378-BC49-18CA87B63D15}"/>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180</a:t>
            </a:r>
            <a:endParaRPr lang="en-CA" dirty="0"/>
          </a:p>
        </p:txBody>
      </p:sp>
      <p:sp>
        <p:nvSpPr>
          <p:cNvPr id="46" name="TextBox 45">
            <a:extLst>
              <a:ext uri="{FF2B5EF4-FFF2-40B4-BE49-F238E27FC236}">
                <a16:creationId xmlns:a16="http://schemas.microsoft.com/office/drawing/2014/main" id="{1AE43A17-CDF2-4D20-A266-954DE0AF42C2}"/>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258.3</a:t>
            </a:r>
            <a:endParaRPr lang="en-CA" dirty="0"/>
          </a:p>
        </p:txBody>
      </p:sp>
    </p:spTree>
    <p:extLst>
      <p:ext uri="{BB962C8B-B14F-4D97-AF65-F5344CB8AC3E}">
        <p14:creationId xmlns:p14="http://schemas.microsoft.com/office/powerpoint/2010/main" val="190815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1406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NewCampaign_CallNo</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1448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bg2">
                    <a:lumMod val="10000"/>
                  </a:schemeClr>
                </a:solidFill>
              </a:rPr>
              <a:t>PrevCampaign_CallNo</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variable is highly skewed and almost 70% of the observations were under 2. It has a long tail, and it has possible a few outlier data.</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shows that most of the clients has not been included in the previous campaign (about 85%).</a:t>
            </a:r>
          </a:p>
        </p:txBody>
      </p:sp>
      <p:sp>
        <p:nvSpPr>
          <p:cNvPr id="13" name="Rectangle: Rounded Corners 12">
            <a:extLst>
              <a:ext uri="{FF2B5EF4-FFF2-40B4-BE49-F238E27FC236}">
                <a16:creationId xmlns:a16="http://schemas.microsoft.com/office/drawing/2014/main" id="{5C91FDEC-711E-4148-B036-1AFA7869EB7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D872373B-CD1C-4E35-8932-2CF40B1B0F3B}"/>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63F9DE2E-B405-440E-A410-02DDB5C19945}"/>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3668BF14-8B41-4D43-ADFC-94332C2419D9}"/>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453F88EC-047C-48B5-8CE5-659F3DBEA801}"/>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4A73396E-7635-4092-930B-9FC73C67E117}"/>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9" name="Rectangle: Rounded Corners 18">
            <a:extLst>
              <a:ext uri="{FF2B5EF4-FFF2-40B4-BE49-F238E27FC236}">
                <a16:creationId xmlns:a16="http://schemas.microsoft.com/office/drawing/2014/main" id="{BB169928-43C9-44F4-83C1-EC0B83DEBA94}"/>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20" name="Rectangle: Rounded Corners 19">
            <a:extLst>
              <a:ext uri="{FF2B5EF4-FFF2-40B4-BE49-F238E27FC236}">
                <a16:creationId xmlns:a16="http://schemas.microsoft.com/office/drawing/2014/main" id="{36D13839-8861-415F-AD8D-4BF57FFE4FDB}"/>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1" name="Rectangle: Rounded Corners 20">
            <a:extLst>
              <a:ext uri="{FF2B5EF4-FFF2-40B4-BE49-F238E27FC236}">
                <a16:creationId xmlns:a16="http://schemas.microsoft.com/office/drawing/2014/main" id="{D82A642A-F43B-4C3E-9327-D6BDCE774978}"/>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2" name="Rectangle: Rounded Corners 21">
            <a:extLst>
              <a:ext uri="{FF2B5EF4-FFF2-40B4-BE49-F238E27FC236}">
                <a16:creationId xmlns:a16="http://schemas.microsoft.com/office/drawing/2014/main" id="{A2908443-C9AF-4CA0-9F35-0E82E79487B4}"/>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3" name="Rectangle: Rounded Corners 22">
            <a:extLst>
              <a:ext uri="{FF2B5EF4-FFF2-40B4-BE49-F238E27FC236}">
                <a16:creationId xmlns:a16="http://schemas.microsoft.com/office/drawing/2014/main" id="{35CBEF5F-7B68-4965-A304-3F7A3361FA1A}"/>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F482719A-D572-482F-9700-54522E0C5048}"/>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C5840B11-11D6-4C0C-A049-8DDCDDD971D6}"/>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36C5CD37-B9FF-4F57-AC14-0DC9C83046D0}"/>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093A7476-F25A-4E9D-9CDA-28FA015BF281}"/>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C3710236-CFFC-46B9-936D-31DF71B591FB}"/>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29" name="Rectangle: Rounded Corners 28">
            <a:extLst>
              <a:ext uri="{FF2B5EF4-FFF2-40B4-BE49-F238E27FC236}">
                <a16:creationId xmlns:a16="http://schemas.microsoft.com/office/drawing/2014/main" id="{D024EE74-D346-4750-B02C-639BCEB358C7}"/>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0" name="Rectangle: Rounded Corners 29">
            <a:extLst>
              <a:ext uri="{FF2B5EF4-FFF2-40B4-BE49-F238E27FC236}">
                <a16:creationId xmlns:a16="http://schemas.microsoft.com/office/drawing/2014/main" id="{851B1F6C-E859-4A3A-BC54-098653FDFFFC}"/>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1" name="Rectangle: Rounded Corners 30">
            <a:extLst>
              <a:ext uri="{FF2B5EF4-FFF2-40B4-BE49-F238E27FC236}">
                <a16:creationId xmlns:a16="http://schemas.microsoft.com/office/drawing/2014/main" id="{56B02E7C-F2A6-47D5-B7B4-2703F6DBB6CD}"/>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2" name="Rectangle: Rounded Corners 31">
            <a:extLst>
              <a:ext uri="{FF2B5EF4-FFF2-40B4-BE49-F238E27FC236}">
                <a16:creationId xmlns:a16="http://schemas.microsoft.com/office/drawing/2014/main" id="{77163E4A-25FD-4055-9F8E-E433C84AE218}"/>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3" name="TextBox 32">
            <a:extLst>
              <a:ext uri="{FF2B5EF4-FFF2-40B4-BE49-F238E27FC236}">
                <a16:creationId xmlns:a16="http://schemas.microsoft.com/office/drawing/2014/main" id="{D3B2E275-8D58-462A-8757-D25E42177C42}"/>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4" name="TextBox 33">
            <a:extLst>
              <a:ext uri="{FF2B5EF4-FFF2-40B4-BE49-F238E27FC236}">
                <a16:creationId xmlns:a16="http://schemas.microsoft.com/office/drawing/2014/main" id="{F35783EB-D4F1-4F61-BFF0-FB650A5BBEFB}"/>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42</a:t>
            </a:r>
            <a:endParaRPr lang="en-CA" dirty="0"/>
          </a:p>
        </p:txBody>
      </p:sp>
      <p:sp>
        <p:nvSpPr>
          <p:cNvPr id="35" name="TextBox 34">
            <a:extLst>
              <a:ext uri="{FF2B5EF4-FFF2-40B4-BE49-F238E27FC236}">
                <a16:creationId xmlns:a16="http://schemas.microsoft.com/office/drawing/2014/main" id="{1BAE5EB8-EE38-4117-BDE9-6B257BD12C8E}"/>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7.67</a:t>
            </a:r>
            <a:endParaRPr lang="en-CA" dirty="0"/>
          </a:p>
        </p:txBody>
      </p:sp>
      <p:sp>
        <p:nvSpPr>
          <p:cNvPr id="36" name="TextBox 35">
            <a:extLst>
              <a:ext uri="{FF2B5EF4-FFF2-40B4-BE49-F238E27FC236}">
                <a16:creationId xmlns:a16="http://schemas.microsoft.com/office/drawing/2014/main" id="{5282A6CC-F863-45B7-AD16-01701700F42F}"/>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2</a:t>
            </a:r>
            <a:endParaRPr lang="en-CA" dirty="0"/>
          </a:p>
        </p:txBody>
      </p:sp>
      <p:sp>
        <p:nvSpPr>
          <p:cNvPr id="37" name="TextBox 36">
            <a:extLst>
              <a:ext uri="{FF2B5EF4-FFF2-40B4-BE49-F238E27FC236}">
                <a16:creationId xmlns:a16="http://schemas.microsoft.com/office/drawing/2014/main" id="{BD7F4B36-9BB8-4DF2-9B4F-62BFA347AB34}"/>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2.56</a:t>
            </a:r>
            <a:endParaRPr lang="en-CA" dirty="0"/>
          </a:p>
        </p:txBody>
      </p:sp>
      <p:sp>
        <p:nvSpPr>
          <p:cNvPr id="38" name="TextBox 37">
            <a:extLst>
              <a:ext uri="{FF2B5EF4-FFF2-40B4-BE49-F238E27FC236}">
                <a16:creationId xmlns:a16="http://schemas.microsoft.com/office/drawing/2014/main" id="{CCA526CD-754D-4D1E-8FDF-9DE12B456C5C}"/>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39" name="TextBox 38">
            <a:extLst>
              <a:ext uri="{FF2B5EF4-FFF2-40B4-BE49-F238E27FC236}">
                <a16:creationId xmlns:a16="http://schemas.microsoft.com/office/drawing/2014/main" id="{0F5A4B67-31C3-440C-A5BA-A47E13AA67ED}"/>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8</a:t>
            </a:r>
            <a:endParaRPr lang="en-CA" dirty="0"/>
          </a:p>
        </p:txBody>
      </p:sp>
      <p:sp>
        <p:nvSpPr>
          <p:cNvPr id="40" name="TextBox 39">
            <a:extLst>
              <a:ext uri="{FF2B5EF4-FFF2-40B4-BE49-F238E27FC236}">
                <a16:creationId xmlns:a16="http://schemas.microsoft.com/office/drawing/2014/main" id="{0014F887-B43B-46FA-8EF0-1F769F520684}"/>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0.25</a:t>
            </a:r>
            <a:endParaRPr lang="en-CA" dirty="0"/>
          </a:p>
        </p:txBody>
      </p:sp>
      <p:sp>
        <p:nvSpPr>
          <p:cNvPr id="41" name="TextBox 40">
            <a:extLst>
              <a:ext uri="{FF2B5EF4-FFF2-40B4-BE49-F238E27FC236}">
                <a16:creationId xmlns:a16="http://schemas.microsoft.com/office/drawing/2014/main" id="{4B0AEEA0-A0DE-4AF6-A6A4-69D02443E2C7}"/>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0</a:t>
            </a:r>
            <a:endParaRPr lang="en-CA" dirty="0"/>
          </a:p>
        </p:txBody>
      </p:sp>
      <p:sp>
        <p:nvSpPr>
          <p:cNvPr id="42" name="TextBox 41">
            <a:extLst>
              <a:ext uri="{FF2B5EF4-FFF2-40B4-BE49-F238E27FC236}">
                <a16:creationId xmlns:a16="http://schemas.microsoft.com/office/drawing/2014/main" id="{C9DABE90-3F7C-47C3-BBBE-699B8CD039A1}"/>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0.17</a:t>
            </a:r>
            <a:endParaRPr lang="en-CA" dirty="0"/>
          </a:p>
        </p:txBody>
      </p:sp>
    </p:spTree>
    <p:extLst>
      <p:ext uri="{BB962C8B-B14F-4D97-AF65-F5344CB8AC3E}">
        <p14:creationId xmlns:p14="http://schemas.microsoft.com/office/powerpoint/2010/main" val="2560280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1840" y="1273174"/>
            <a:ext cx="5147758" cy="3309273"/>
          </a:xfrm>
          <a:prstGeom prst="rect">
            <a:avLst/>
          </a:prstGeom>
        </p:spPr>
      </p:pic>
      <p:sp>
        <p:nvSpPr>
          <p:cNvPr id="7" name="Rectangle: Rounded Corners 6">
            <a:extLst>
              <a:ext uri="{FF2B5EF4-FFF2-40B4-BE49-F238E27FC236}">
                <a16:creationId xmlns:a16="http://schemas.microsoft.com/office/drawing/2014/main" id="{37BC70A0-E2D1-439B-BE54-025D3EF9789B}"/>
              </a:ext>
            </a:extLst>
          </p:cNvPr>
          <p:cNvSpPr/>
          <p:nvPr/>
        </p:nvSpPr>
        <p:spPr>
          <a:xfrm>
            <a:off x="3291839" y="1104839"/>
            <a:ext cx="5147759" cy="3640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err="1">
                <a:solidFill>
                  <a:schemeClr val="bg2">
                    <a:lumMod val="10000"/>
                  </a:schemeClr>
                </a:solidFill>
              </a:rPr>
              <a:t>Campaign_Intervals_Day</a:t>
            </a:r>
            <a:endParaRPr lang="en-CA" sz="1600" b="1" dirty="0">
              <a:solidFill>
                <a:schemeClr val="bg2">
                  <a:lumMod val="10000"/>
                </a:schemeClr>
              </a:solidFill>
            </a:endParaRPr>
          </a:p>
        </p:txBody>
      </p:sp>
      <p:sp>
        <p:nvSpPr>
          <p:cNvPr id="11" name="Rectangle: Rounded Corners 10">
            <a:extLst>
              <a:ext uri="{FF2B5EF4-FFF2-40B4-BE49-F238E27FC236}">
                <a16:creationId xmlns:a16="http://schemas.microsoft.com/office/drawing/2014/main" id="{20B7B0DB-921A-434C-A2F4-51C5890B16EA}"/>
              </a:ext>
            </a:extLst>
          </p:cNvPr>
          <p:cNvSpPr/>
          <p:nvPr/>
        </p:nvSpPr>
        <p:spPr>
          <a:xfrm>
            <a:off x="7392831"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Rounded Corners 11">
            <a:extLst>
              <a:ext uri="{FF2B5EF4-FFF2-40B4-BE49-F238E27FC236}">
                <a16:creationId xmlns:a16="http://schemas.microsoft.com/office/drawing/2014/main" id="{53C79AE1-A729-4A27-BA16-A2B3815ADDFF}"/>
              </a:ext>
            </a:extLst>
          </p:cNvPr>
          <p:cNvSpPr/>
          <p:nvPr/>
        </p:nvSpPr>
        <p:spPr>
          <a:xfrm>
            <a:off x="6369262" y="568063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Rounded Corners 12">
            <a:extLst>
              <a:ext uri="{FF2B5EF4-FFF2-40B4-BE49-F238E27FC236}">
                <a16:creationId xmlns:a16="http://schemas.microsoft.com/office/drawing/2014/main" id="{0A961F34-A7B1-443C-9FFE-D0C81C38477B}"/>
              </a:ext>
            </a:extLst>
          </p:cNvPr>
          <p:cNvSpPr/>
          <p:nvPr/>
        </p:nvSpPr>
        <p:spPr>
          <a:xfrm>
            <a:off x="5345693"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06DE1E8D-A141-4F43-B166-317144B696C6}"/>
              </a:ext>
            </a:extLst>
          </p:cNvPr>
          <p:cNvSpPr/>
          <p:nvPr/>
        </p:nvSpPr>
        <p:spPr>
          <a:xfrm>
            <a:off x="4318767"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33E1D166-10A2-49A9-8523-337E89062873}"/>
              </a:ext>
            </a:extLst>
          </p:cNvPr>
          <p:cNvSpPr/>
          <p:nvPr/>
        </p:nvSpPr>
        <p:spPr>
          <a:xfrm>
            <a:off x="3291841" y="568146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AD7512A7-446C-41F2-858B-C1560EF975BF}"/>
              </a:ext>
            </a:extLst>
          </p:cNvPr>
          <p:cNvSpPr/>
          <p:nvPr/>
        </p:nvSpPr>
        <p:spPr>
          <a:xfrm>
            <a:off x="3291841" y="559811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7" name="Rectangle: Rounded Corners 16">
            <a:extLst>
              <a:ext uri="{FF2B5EF4-FFF2-40B4-BE49-F238E27FC236}">
                <a16:creationId xmlns:a16="http://schemas.microsoft.com/office/drawing/2014/main" id="{1209DD28-3625-48DF-B5B1-3B317AC2B3E9}"/>
              </a:ext>
            </a:extLst>
          </p:cNvPr>
          <p:cNvSpPr/>
          <p:nvPr/>
        </p:nvSpPr>
        <p:spPr>
          <a:xfrm>
            <a:off x="4318767"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8" name="Rectangle: Rounded Corners 17">
            <a:extLst>
              <a:ext uri="{FF2B5EF4-FFF2-40B4-BE49-F238E27FC236}">
                <a16:creationId xmlns:a16="http://schemas.microsoft.com/office/drawing/2014/main" id="{8A75AC26-9A39-4F60-9B14-9425265ECC5E}"/>
              </a:ext>
            </a:extLst>
          </p:cNvPr>
          <p:cNvSpPr/>
          <p:nvPr/>
        </p:nvSpPr>
        <p:spPr>
          <a:xfrm>
            <a:off x="5345693"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19" name="Rectangle: Rounded Corners 18">
            <a:extLst>
              <a:ext uri="{FF2B5EF4-FFF2-40B4-BE49-F238E27FC236}">
                <a16:creationId xmlns:a16="http://schemas.microsoft.com/office/drawing/2014/main" id="{14A92D8A-3DAB-4304-9BA6-A6AE1703CC20}"/>
              </a:ext>
            </a:extLst>
          </p:cNvPr>
          <p:cNvSpPr/>
          <p:nvPr/>
        </p:nvSpPr>
        <p:spPr>
          <a:xfrm>
            <a:off x="6369262" y="559728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Rectangle: Rounded Corners 19">
            <a:extLst>
              <a:ext uri="{FF2B5EF4-FFF2-40B4-BE49-F238E27FC236}">
                <a16:creationId xmlns:a16="http://schemas.microsoft.com/office/drawing/2014/main" id="{2356201B-56AA-4DA9-B0B4-D614E40F4CB6}"/>
              </a:ext>
            </a:extLst>
          </p:cNvPr>
          <p:cNvSpPr/>
          <p:nvPr/>
        </p:nvSpPr>
        <p:spPr>
          <a:xfrm>
            <a:off x="7392831"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1" name="TextBox 30">
            <a:extLst>
              <a:ext uri="{FF2B5EF4-FFF2-40B4-BE49-F238E27FC236}">
                <a16:creationId xmlns:a16="http://schemas.microsoft.com/office/drawing/2014/main" id="{2E46632E-75EE-47FE-9B92-ECEA95036E18}"/>
              </a:ext>
            </a:extLst>
          </p:cNvPr>
          <p:cNvSpPr txBox="1"/>
          <p:nvPr/>
        </p:nvSpPr>
        <p:spPr>
          <a:xfrm>
            <a:off x="7391215" y="5795028"/>
            <a:ext cx="939642" cy="369332"/>
          </a:xfrm>
          <a:prstGeom prst="rect">
            <a:avLst/>
          </a:prstGeom>
          <a:noFill/>
        </p:spPr>
        <p:txBody>
          <a:bodyPr wrap="square" rtlCol="0" anchor="ctr">
            <a:spAutoFit/>
          </a:bodyPr>
          <a:lstStyle/>
          <a:p>
            <a:pPr algn="ctr"/>
            <a:r>
              <a:rPr lang="en-US" dirty="0"/>
              <a:t>Left</a:t>
            </a:r>
            <a:endParaRPr lang="en-CA" dirty="0"/>
          </a:p>
        </p:txBody>
      </p:sp>
      <p:sp>
        <p:nvSpPr>
          <p:cNvPr id="32" name="TextBox 31">
            <a:extLst>
              <a:ext uri="{FF2B5EF4-FFF2-40B4-BE49-F238E27FC236}">
                <a16:creationId xmlns:a16="http://schemas.microsoft.com/office/drawing/2014/main" id="{724C9872-38E7-44E5-A148-5AC1AFD3ACEF}"/>
              </a:ext>
            </a:extLst>
          </p:cNvPr>
          <p:cNvSpPr txBox="1"/>
          <p:nvPr/>
        </p:nvSpPr>
        <p:spPr>
          <a:xfrm>
            <a:off x="6372619" y="5795028"/>
            <a:ext cx="939642" cy="369332"/>
          </a:xfrm>
          <a:prstGeom prst="rect">
            <a:avLst/>
          </a:prstGeom>
          <a:noFill/>
        </p:spPr>
        <p:txBody>
          <a:bodyPr wrap="square" rtlCol="0" anchor="ctr">
            <a:spAutoFit/>
          </a:bodyPr>
          <a:lstStyle/>
          <a:p>
            <a:pPr algn="ctr"/>
            <a:r>
              <a:rPr lang="en-US" dirty="0"/>
              <a:t>27</a:t>
            </a:r>
            <a:endParaRPr lang="en-CA" dirty="0"/>
          </a:p>
        </p:txBody>
      </p:sp>
      <p:sp>
        <p:nvSpPr>
          <p:cNvPr id="33" name="TextBox 32">
            <a:extLst>
              <a:ext uri="{FF2B5EF4-FFF2-40B4-BE49-F238E27FC236}">
                <a16:creationId xmlns:a16="http://schemas.microsoft.com/office/drawing/2014/main" id="{D3E8093C-C89D-46C0-A46B-2E0FC2756082}"/>
              </a:ext>
            </a:extLst>
          </p:cNvPr>
          <p:cNvSpPr txBox="1"/>
          <p:nvPr/>
        </p:nvSpPr>
        <p:spPr>
          <a:xfrm>
            <a:off x="5344015" y="5796578"/>
            <a:ext cx="939642" cy="369332"/>
          </a:xfrm>
          <a:prstGeom prst="rect">
            <a:avLst/>
          </a:prstGeom>
          <a:noFill/>
        </p:spPr>
        <p:txBody>
          <a:bodyPr wrap="square" rtlCol="0" anchor="ctr">
            <a:spAutoFit/>
          </a:bodyPr>
          <a:lstStyle/>
          <a:p>
            <a:pPr algn="ctr"/>
            <a:r>
              <a:rPr lang="en-US" dirty="0"/>
              <a:t>186.911</a:t>
            </a:r>
            <a:endParaRPr lang="en-CA" dirty="0"/>
          </a:p>
        </p:txBody>
      </p:sp>
      <p:sp>
        <p:nvSpPr>
          <p:cNvPr id="34" name="TextBox 33">
            <a:extLst>
              <a:ext uri="{FF2B5EF4-FFF2-40B4-BE49-F238E27FC236}">
                <a16:creationId xmlns:a16="http://schemas.microsoft.com/office/drawing/2014/main" id="{3D9C5174-29DB-4004-A7CB-CA6C2B824D34}"/>
              </a:ext>
            </a:extLst>
          </p:cNvPr>
          <p:cNvSpPr txBox="1"/>
          <p:nvPr/>
        </p:nvSpPr>
        <p:spPr>
          <a:xfrm>
            <a:off x="4301364" y="5795028"/>
            <a:ext cx="939642" cy="369332"/>
          </a:xfrm>
          <a:prstGeom prst="rect">
            <a:avLst/>
          </a:prstGeom>
          <a:noFill/>
        </p:spPr>
        <p:txBody>
          <a:bodyPr wrap="square" rtlCol="0" anchor="ctr">
            <a:spAutoFit/>
          </a:bodyPr>
          <a:lstStyle/>
          <a:p>
            <a:pPr algn="ctr"/>
            <a:r>
              <a:rPr lang="en-US" dirty="0"/>
              <a:t>999</a:t>
            </a:r>
            <a:endParaRPr lang="en-CA" dirty="0"/>
          </a:p>
        </p:txBody>
      </p:sp>
      <p:sp>
        <p:nvSpPr>
          <p:cNvPr id="35" name="TextBox 34">
            <a:extLst>
              <a:ext uri="{FF2B5EF4-FFF2-40B4-BE49-F238E27FC236}">
                <a16:creationId xmlns:a16="http://schemas.microsoft.com/office/drawing/2014/main" id="{C441F898-BFF3-4280-8640-5E34FF96FB54}"/>
              </a:ext>
            </a:extLst>
          </p:cNvPr>
          <p:cNvSpPr txBox="1"/>
          <p:nvPr/>
        </p:nvSpPr>
        <p:spPr>
          <a:xfrm>
            <a:off x="3295198" y="5795028"/>
            <a:ext cx="939642" cy="369332"/>
          </a:xfrm>
          <a:prstGeom prst="rect">
            <a:avLst/>
          </a:prstGeom>
          <a:noFill/>
        </p:spPr>
        <p:txBody>
          <a:bodyPr wrap="square" rtlCol="0" anchor="ctr">
            <a:spAutoFit/>
          </a:bodyPr>
          <a:lstStyle/>
          <a:p>
            <a:pPr algn="ctr"/>
            <a:r>
              <a:rPr lang="en-US" dirty="0"/>
              <a:t>962.4</a:t>
            </a:r>
            <a:endParaRPr lang="en-CA" dirty="0"/>
          </a:p>
        </p:txBody>
      </p:sp>
      <p:sp>
        <p:nvSpPr>
          <p:cNvPr id="23" name="TextBox 22">
            <a:extLst>
              <a:ext uri="{FF2B5EF4-FFF2-40B4-BE49-F238E27FC236}">
                <a16:creationId xmlns:a16="http://schemas.microsoft.com/office/drawing/2014/main" id="{37ED698E-CF07-4D81-B5AB-BD5FDFF8A569}"/>
              </a:ext>
            </a:extLst>
          </p:cNvPr>
          <p:cNvSpPr txBox="1"/>
          <p:nvPr/>
        </p:nvSpPr>
        <p:spPr>
          <a:xfrm>
            <a:off x="3291839" y="4583294"/>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is consistent with the previous plot and shows that most of the clients have not been contacted during the previous campaign.</a:t>
            </a:r>
          </a:p>
        </p:txBody>
      </p:sp>
    </p:spTree>
    <p:extLst>
      <p:ext uri="{BB962C8B-B14F-4D97-AF65-F5344CB8AC3E}">
        <p14:creationId xmlns:p14="http://schemas.microsoft.com/office/powerpoint/2010/main" val="162380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718230" y="1200341"/>
            <a:ext cx="9594814" cy="1329595"/>
          </a:xfrm>
        </p:spPr>
        <p:txBody>
          <a:bodyPr/>
          <a:lstStyle/>
          <a:p>
            <a:r>
              <a:rPr lang="en-CA" sz="4800" dirty="0"/>
              <a:t>Univariate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33</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758005"/>
            <a:ext cx="5900690" cy="1133982"/>
          </a:xfrm>
        </p:spPr>
        <p:txBody>
          <a:bodyPr/>
          <a:lstStyle/>
          <a:p>
            <a:r>
              <a:rPr lang="en-US" b="1" dirty="0"/>
              <a:t>Categorical Variables</a:t>
            </a:r>
            <a:endParaRPr lang="en-CA" b="1" dirty="0"/>
          </a:p>
        </p:txBody>
      </p:sp>
    </p:spTree>
    <p:extLst>
      <p:ext uri="{BB962C8B-B14F-4D97-AF65-F5344CB8AC3E}">
        <p14:creationId xmlns:p14="http://schemas.microsoft.com/office/powerpoint/2010/main" val="195254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Job</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Education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half of the phone calls are made with clients that either have administrative roles or are blue-collar workers.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50% of the clients in this campaign have at least high-school level education. Education level of about 4% is unknown.</a:t>
            </a:r>
          </a:p>
        </p:txBody>
      </p:sp>
      <p:sp>
        <p:nvSpPr>
          <p:cNvPr id="13" name="Rectangle: Rounded Corners 12">
            <a:extLst>
              <a:ext uri="{FF2B5EF4-FFF2-40B4-BE49-F238E27FC236}">
                <a16:creationId xmlns:a16="http://schemas.microsoft.com/office/drawing/2014/main" id="{D6C8E11A-DEEF-41D4-9A15-8AE9501666C8}"/>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86B4CBE0-DE71-4114-AA74-D5A86BC6DE9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AFCEF15-8FB3-4AA5-9E8D-81EF2350B8A4}"/>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12</a:t>
            </a:r>
            <a:endParaRPr lang="en-CA" dirty="0"/>
          </a:p>
        </p:txBody>
      </p:sp>
      <p:sp>
        <p:nvSpPr>
          <p:cNvPr id="16" name="Rectangle: Rounded Corners 15">
            <a:extLst>
              <a:ext uri="{FF2B5EF4-FFF2-40B4-BE49-F238E27FC236}">
                <a16:creationId xmlns:a16="http://schemas.microsoft.com/office/drawing/2014/main" id="{AC08704F-9241-4EA4-A887-C0D40FB17FF8}"/>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7AD87BC3-29A2-46CA-8492-DA5B625FB1CB}"/>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A7434B82-2F33-4EDC-88BC-AC0CAC5D5195}"/>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8</a:t>
            </a:r>
            <a:endParaRPr lang="en-CA" dirty="0"/>
          </a:p>
        </p:txBody>
      </p:sp>
    </p:spTree>
    <p:extLst>
      <p:ext uri="{BB962C8B-B14F-4D97-AF65-F5344CB8AC3E}">
        <p14:creationId xmlns:p14="http://schemas.microsoft.com/office/powerpoint/2010/main" val="858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Marital</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Credit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60% of the correspondents are married. Comparison of this data with the age group may have interesting outcomes.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Only 3 correspondents have default credits. The status of about 20% of the clients is unknown.</a:t>
            </a:r>
          </a:p>
        </p:txBody>
      </p:sp>
      <p:sp>
        <p:nvSpPr>
          <p:cNvPr id="13" name="Rectangle: Rounded Corners 12">
            <a:extLst>
              <a:ext uri="{FF2B5EF4-FFF2-40B4-BE49-F238E27FC236}">
                <a16:creationId xmlns:a16="http://schemas.microsoft.com/office/drawing/2014/main" id="{1316B812-8AA9-4F08-A323-E1F4C6A8C16E}"/>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702CF621-0F67-43EF-83D1-5165EB06F198}"/>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664F23D4-5AA1-4345-9DC4-FFE0BE3E0ECD}"/>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4</a:t>
            </a:r>
            <a:endParaRPr lang="en-CA" dirty="0"/>
          </a:p>
        </p:txBody>
      </p:sp>
      <p:sp>
        <p:nvSpPr>
          <p:cNvPr id="16" name="Rectangle: Rounded Corners 15">
            <a:extLst>
              <a:ext uri="{FF2B5EF4-FFF2-40B4-BE49-F238E27FC236}">
                <a16:creationId xmlns:a16="http://schemas.microsoft.com/office/drawing/2014/main" id="{CAA3D598-B969-476C-AB77-9C3587CC3E86}"/>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1C422379-5B39-4B92-B839-6B42BC47B3D9}"/>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8F5BEEA3-8214-4513-A7E8-B35F09D82BC2}"/>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70649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Personal_loan</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err="1">
                <a:solidFill>
                  <a:schemeClr val="bg2">
                    <a:lumMod val="10000"/>
                  </a:schemeClr>
                </a:solidFill>
              </a:rPr>
              <a:t>Housing_loan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80% percent of the correspondents have no personal loans. </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50% of the correspondents have some kind of housing loans.</a:t>
            </a:r>
          </a:p>
        </p:txBody>
      </p:sp>
      <p:sp>
        <p:nvSpPr>
          <p:cNvPr id="13" name="Rectangle: Rounded Corners 12">
            <a:extLst>
              <a:ext uri="{FF2B5EF4-FFF2-40B4-BE49-F238E27FC236}">
                <a16:creationId xmlns:a16="http://schemas.microsoft.com/office/drawing/2014/main" id="{D2A4E496-0ADF-413E-8D3C-FDE93F4C2DC0}"/>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A3FDF06D-EA55-4578-8C42-E6F57731CC7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F269D54E-AE0D-4AF1-94CF-13F0EA525A3E}"/>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86B32435-F77E-4BC6-804C-97DFF1A4A2F9}"/>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DD91BCDD-E39F-49BC-96C9-5A7232F2C0E0}"/>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39EDD16-D52A-47F3-9EF1-3CC47EC7E53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432233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22087"/>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62311"/>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Last_month</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3449"/>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Last_weekday</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No calls were made during January and February. Most of the calls were made during May (approx. 34%).</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that the calls were made in balance regarding the day of the week that calls were made.</a:t>
            </a:r>
          </a:p>
        </p:txBody>
      </p:sp>
      <p:sp>
        <p:nvSpPr>
          <p:cNvPr id="13" name="Rectangle: Rounded Corners 12">
            <a:extLst>
              <a:ext uri="{FF2B5EF4-FFF2-40B4-BE49-F238E27FC236}">
                <a16:creationId xmlns:a16="http://schemas.microsoft.com/office/drawing/2014/main" id="{6BD31BA8-F453-44B3-A8BB-126CAB77CF8C}"/>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E7659C28-7497-43CF-B3A8-204249F42209}"/>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4BB7060-1984-4189-B591-33B807EEFCB7}"/>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10</a:t>
            </a:r>
            <a:endParaRPr lang="en-CA" dirty="0"/>
          </a:p>
        </p:txBody>
      </p:sp>
      <p:sp>
        <p:nvSpPr>
          <p:cNvPr id="16" name="Rectangle: Rounded Corners 15">
            <a:extLst>
              <a:ext uri="{FF2B5EF4-FFF2-40B4-BE49-F238E27FC236}">
                <a16:creationId xmlns:a16="http://schemas.microsoft.com/office/drawing/2014/main" id="{1C57018B-DBE0-4835-B20E-768DAB487987}"/>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0C6B72C3-0CA8-4765-AE97-A79CDDD625E5}"/>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F16A54E6-D283-4D68-998E-AD1760623C8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5</a:t>
            </a:r>
            <a:endParaRPr lang="en-CA" dirty="0"/>
          </a:p>
        </p:txBody>
      </p:sp>
    </p:spTree>
    <p:extLst>
      <p:ext uri="{BB962C8B-B14F-4D97-AF65-F5344CB8AC3E}">
        <p14:creationId xmlns:p14="http://schemas.microsoft.com/office/powerpoint/2010/main" val="159921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95698783-F260-466B-9282-2AA0833A2EF5}"/>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3BA7BD4A-5FB4-4DD6-93C3-E32988F8E3AE}"/>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B5343FA-1D1A-4DDE-BE5F-7AD9EE575A70}"/>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8295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pic>
        <p:nvPicPr>
          <p:cNvPr id="19" name="Picture 18">
            <a:extLst>
              <a:ext uri="{FF2B5EF4-FFF2-40B4-BE49-F238E27FC236}">
                <a16:creationId xmlns:a16="http://schemas.microsoft.com/office/drawing/2014/main" id="{1ACBF951-5BE1-4CAB-8347-B14B371C3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4120" y="1312484"/>
            <a:ext cx="5147759" cy="3309273"/>
          </a:xfrm>
          <a:prstGeom prst="rect">
            <a:avLst/>
          </a:prstGeom>
        </p:spPr>
      </p:pic>
      <p:sp>
        <p:nvSpPr>
          <p:cNvPr id="20" name="Rectangle: Rounded Corners 19">
            <a:extLst>
              <a:ext uri="{FF2B5EF4-FFF2-40B4-BE49-F238E27FC236}">
                <a16:creationId xmlns:a16="http://schemas.microsoft.com/office/drawing/2014/main" id="{AA260E7E-EFEA-4FBE-93C1-4D3F0783010C}"/>
              </a:ext>
            </a:extLst>
          </p:cNvPr>
          <p:cNvSpPr/>
          <p:nvPr/>
        </p:nvSpPr>
        <p:spPr>
          <a:xfrm>
            <a:off x="6294119" y="106312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Call_type</a:t>
            </a:r>
            <a:endParaRPr lang="en-CA" sz="1600" b="1" dirty="0">
              <a:solidFill>
                <a:schemeClr val="bg2">
                  <a:lumMod val="10000"/>
                </a:schemeClr>
              </a:solidFill>
            </a:endParaRPr>
          </a:p>
        </p:txBody>
      </p:sp>
      <p:sp>
        <p:nvSpPr>
          <p:cNvPr id="21" name="TextBox 20">
            <a:extLst>
              <a:ext uri="{FF2B5EF4-FFF2-40B4-BE49-F238E27FC236}">
                <a16:creationId xmlns:a16="http://schemas.microsoft.com/office/drawing/2014/main" id="{C3B2A9BA-BB53-42C2-AEDF-66FD8843071A}"/>
              </a:ext>
            </a:extLst>
          </p:cNvPr>
          <p:cNvSpPr txBox="1"/>
          <p:nvPr/>
        </p:nvSpPr>
        <p:spPr>
          <a:xfrm>
            <a:off x="6294120" y="462175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Most of the correspondents were contacted via their cellphones rather than their telephones (63.5% vs. </a:t>
            </a:r>
            <a:r>
              <a:rPr lang="en-US" sz="2000">
                <a:latin typeface="Calibri" panose="020F0502020204030204" pitchFamily="34" charset="0"/>
                <a:cs typeface="Calibri" panose="020F0502020204030204" pitchFamily="34" charset="0"/>
              </a:rPr>
              <a:t>36.5%).</a:t>
            </a:r>
            <a:endParaRPr lang="en-US" sz="2000"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05498FA9-0072-46C3-A503-D3FAADC43BB2}"/>
              </a:ext>
            </a:extLst>
          </p:cNvPr>
          <p:cNvSpPr/>
          <p:nvPr/>
        </p:nvSpPr>
        <p:spPr>
          <a:xfrm>
            <a:off x="6294119" y="580366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0657EE1F-C634-4AE9-9F8F-10EBB348630A}"/>
              </a:ext>
            </a:extLst>
          </p:cNvPr>
          <p:cNvSpPr/>
          <p:nvPr/>
        </p:nvSpPr>
        <p:spPr>
          <a:xfrm>
            <a:off x="6294119" y="571765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4" name="TextBox 23">
            <a:extLst>
              <a:ext uri="{FF2B5EF4-FFF2-40B4-BE49-F238E27FC236}">
                <a16:creationId xmlns:a16="http://schemas.microsoft.com/office/drawing/2014/main" id="{233742FF-B3E5-475F-9DE0-6901704DD5D4}"/>
              </a:ext>
            </a:extLst>
          </p:cNvPr>
          <p:cNvSpPr txBox="1"/>
          <p:nvPr/>
        </p:nvSpPr>
        <p:spPr>
          <a:xfrm>
            <a:off x="6297476" y="5914925"/>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2840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2CF97-C81E-4E44-A114-F2978DDB9618}"/>
              </a:ext>
            </a:extLst>
          </p:cNvPr>
          <p:cNvSpPr>
            <a:spLocks noGrp="1"/>
          </p:cNvSpPr>
          <p:nvPr>
            <p:ph type="sldNum" sz="quarter" idx="12"/>
          </p:nvPr>
        </p:nvSpPr>
        <p:spPr/>
        <p:txBody>
          <a:bodyPr/>
          <a:lstStyle/>
          <a:p>
            <a:fld id="{5A4A7955-6230-48B4-BD8B-A7C460F75945}" type="slidenum">
              <a:rPr lang="en-CA" smtClean="0"/>
              <a:pPr/>
              <a:t>4</a:t>
            </a:fld>
            <a:endParaRPr lang="en-CA" dirty="0"/>
          </a:p>
        </p:txBody>
      </p:sp>
      <p:sp>
        <p:nvSpPr>
          <p:cNvPr id="5" name="Rounded Rectangle 81">
            <a:extLst>
              <a:ext uri="{FF2B5EF4-FFF2-40B4-BE49-F238E27FC236}">
                <a16:creationId xmlns:a16="http://schemas.microsoft.com/office/drawing/2014/main" id="{0277BEA3-FD22-4034-BFBC-D5DA19B554AE}"/>
              </a:ext>
              <a:ext uri="{C183D7F6-B498-43B3-948B-1728B52AA6E4}">
                <adec:decorative xmlns:adec="http://schemas.microsoft.com/office/drawing/2017/decorative" val="1"/>
              </a:ext>
            </a:extLst>
          </p:cNvPr>
          <p:cNvSpPr/>
          <p:nvPr/>
        </p:nvSpPr>
        <p:spPr>
          <a:xfrm>
            <a:off x="2955257" y="229314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96">
            <a:extLst>
              <a:ext uri="{FF2B5EF4-FFF2-40B4-BE49-F238E27FC236}">
                <a16:creationId xmlns:a16="http://schemas.microsoft.com/office/drawing/2014/main" id="{E083DA4F-84D9-443C-B709-4FDF754222E2}"/>
              </a:ext>
              <a:ext uri="{C183D7F6-B498-43B3-948B-1728B52AA6E4}">
                <adec:decorative xmlns:adec="http://schemas.microsoft.com/office/drawing/2017/decorative" val="1"/>
              </a:ext>
            </a:extLst>
          </p:cNvPr>
          <p:cNvSpPr/>
          <p:nvPr/>
        </p:nvSpPr>
        <p:spPr>
          <a:xfrm>
            <a:off x="838200" y="229314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 Code</a:t>
            </a:r>
          </a:p>
        </p:txBody>
      </p:sp>
      <p:sp>
        <p:nvSpPr>
          <p:cNvPr id="7" name="Rounded Rectangle 97">
            <a:extLst>
              <a:ext uri="{FF2B5EF4-FFF2-40B4-BE49-F238E27FC236}">
                <a16:creationId xmlns:a16="http://schemas.microsoft.com/office/drawing/2014/main" id="{7FAB9215-A23D-4858-95E1-9C438927ED28}"/>
              </a:ext>
              <a:ext uri="{C183D7F6-B498-43B3-948B-1728B52AA6E4}">
                <adec:decorative xmlns:adec="http://schemas.microsoft.com/office/drawing/2017/decorative" val="1"/>
              </a:ext>
            </a:extLst>
          </p:cNvPr>
          <p:cNvSpPr/>
          <p:nvPr/>
        </p:nvSpPr>
        <p:spPr>
          <a:xfrm>
            <a:off x="838200" y="293480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Section No.</a:t>
            </a:r>
          </a:p>
        </p:txBody>
      </p:sp>
      <p:sp>
        <p:nvSpPr>
          <p:cNvPr id="8" name="Rounded Rectangle 81">
            <a:extLst>
              <a:ext uri="{FF2B5EF4-FFF2-40B4-BE49-F238E27FC236}">
                <a16:creationId xmlns:a16="http://schemas.microsoft.com/office/drawing/2014/main" id="{3E31F01F-6B87-443E-92D2-E89CF9D76558}"/>
              </a:ext>
              <a:ext uri="{C183D7F6-B498-43B3-948B-1728B52AA6E4}">
                <adec:decorative xmlns:adec="http://schemas.microsoft.com/office/drawing/2017/decorative" val="1"/>
              </a:ext>
            </a:extLst>
          </p:cNvPr>
          <p:cNvSpPr/>
          <p:nvPr/>
        </p:nvSpPr>
        <p:spPr>
          <a:xfrm>
            <a:off x="2955257" y="293480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9" name="Rounded Rectangle 81">
            <a:extLst>
              <a:ext uri="{FF2B5EF4-FFF2-40B4-BE49-F238E27FC236}">
                <a16:creationId xmlns:a16="http://schemas.microsoft.com/office/drawing/2014/main" id="{32094300-6229-4EF5-9137-49C938BBCC76}"/>
              </a:ext>
              <a:ext uri="{C183D7F6-B498-43B3-948B-1728B52AA6E4}">
                <adec:decorative xmlns:adec="http://schemas.microsoft.com/office/drawing/2017/decorative" val="1"/>
              </a:ext>
            </a:extLst>
          </p:cNvPr>
          <p:cNvSpPr/>
          <p:nvPr/>
        </p:nvSpPr>
        <p:spPr>
          <a:xfrm>
            <a:off x="2955257" y="357508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0" name="Rounded Rectangle 96">
            <a:extLst>
              <a:ext uri="{FF2B5EF4-FFF2-40B4-BE49-F238E27FC236}">
                <a16:creationId xmlns:a16="http://schemas.microsoft.com/office/drawing/2014/main" id="{FB06B79A-56E5-4D94-AF78-E1CD4C0AF624}"/>
              </a:ext>
              <a:ext uri="{C183D7F6-B498-43B3-948B-1728B52AA6E4}">
                <adec:decorative xmlns:adec="http://schemas.microsoft.com/office/drawing/2017/decorative" val="1"/>
              </a:ext>
            </a:extLst>
          </p:cNvPr>
          <p:cNvSpPr/>
          <p:nvPr/>
        </p:nvSpPr>
        <p:spPr>
          <a:xfrm>
            <a:off x="838200" y="357508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Academic Term</a:t>
            </a:r>
          </a:p>
        </p:txBody>
      </p:sp>
      <p:sp>
        <p:nvSpPr>
          <p:cNvPr id="11" name="Rounded Rectangle 97">
            <a:extLst>
              <a:ext uri="{FF2B5EF4-FFF2-40B4-BE49-F238E27FC236}">
                <a16:creationId xmlns:a16="http://schemas.microsoft.com/office/drawing/2014/main" id="{6527C047-C036-479F-97E3-9526C7CC4C5F}"/>
              </a:ext>
              <a:ext uri="{C183D7F6-B498-43B3-948B-1728B52AA6E4}">
                <adec:decorative xmlns:adec="http://schemas.microsoft.com/office/drawing/2017/decorative" val="1"/>
              </a:ext>
            </a:extLst>
          </p:cNvPr>
          <p:cNvSpPr/>
          <p:nvPr/>
        </p:nvSpPr>
        <p:spPr>
          <a:xfrm>
            <a:off x="838200" y="165147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a:t>
            </a:r>
          </a:p>
        </p:txBody>
      </p:sp>
      <p:sp>
        <p:nvSpPr>
          <p:cNvPr id="12" name="Rounded Rectangle 81">
            <a:extLst>
              <a:ext uri="{FF2B5EF4-FFF2-40B4-BE49-F238E27FC236}">
                <a16:creationId xmlns:a16="http://schemas.microsoft.com/office/drawing/2014/main" id="{53E0FF69-AB2B-4818-90A6-8DA915D4FA06}"/>
              </a:ext>
              <a:ext uri="{C183D7F6-B498-43B3-948B-1728B52AA6E4}">
                <adec:decorative xmlns:adec="http://schemas.microsoft.com/office/drawing/2017/decorative" val="1"/>
              </a:ext>
            </a:extLst>
          </p:cNvPr>
          <p:cNvSpPr/>
          <p:nvPr/>
        </p:nvSpPr>
        <p:spPr>
          <a:xfrm>
            <a:off x="2955257" y="165147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 name="TextBox 12">
            <a:extLst>
              <a:ext uri="{FF2B5EF4-FFF2-40B4-BE49-F238E27FC236}">
                <a16:creationId xmlns:a16="http://schemas.microsoft.com/office/drawing/2014/main" id="{82259AB7-620C-4A54-B887-8DEE539838C8}"/>
              </a:ext>
            </a:extLst>
          </p:cNvPr>
          <p:cNvSpPr txBox="1"/>
          <p:nvPr/>
        </p:nvSpPr>
        <p:spPr>
          <a:xfrm>
            <a:off x="3148275" y="3608154"/>
            <a:ext cx="7416800" cy="523220"/>
          </a:xfrm>
          <a:prstGeom prst="rect">
            <a:avLst/>
          </a:prstGeom>
          <a:noFill/>
        </p:spPr>
        <p:txBody>
          <a:bodyPr wrap="square">
            <a:spAutoFit/>
          </a:bodyPr>
          <a:lstStyle>
            <a:defPPr>
              <a:defRPr lang="en-US"/>
            </a:defPPr>
            <a:lvl1pPr>
              <a:defRPr sz="2000" b="1"/>
            </a:lvl1pPr>
          </a:lstStyle>
          <a:p>
            <a:r>
              <a:rPr lang="en-CA" sz="2800" dirty="0"/>
              <a:t>Fall 2021</a:t>
            </a:r>
          </a:p>
        </p:txBody>
      </p:sp>
      <p:sp>
        <p:nvSpPr>
          <p:cNvPr id="14" name="TextBox 13">
            <a:extLst>
              <a:ext uri="{FF2B5EF4-FFF2-40B4-BE49-F238E27FC236}">
                <a16:creationId xmlns:a16="http://schemas.microsoft.com/office/drawing/2014/main" id="{A959F6EB-4497-4593-9AE5-12E6E52991D6}"/>
              </a:ext>
            </a:extLst>
          </p:cNvPr>
          <p:cNvSpPr txBox="1"/>
          <p:nvPr/>
        </p:nvSpPr>
        <p:spPr>
          <a:xfrm>
            <a:off x="3148275" y="2323349"/>
            <a:ext cx="7416800" cy="523220"/>
          </a:xfrm>
          <a:prstGeom prst="rect">
            <a:avLst/>
          </a:prstGeom>
          <a:noFill/>
        </p:spPr>
        <p:txBody>
          <a:bodyPr wrap="square">
            <a:spAutoFit/>
          </a:bodyPr>
          <a:lstStyle>
            <a:defPPr>
              <a:defRPr lang="en-US"/>
            </a:defPPr>
            <a:lvl1pPr>
              <a:defRPr sz="2000" b="1"/>
            </a:lvl1pPr>
          </a:lstStyle>
          <a:p>
            <a:r>
              <a:rPr lang="en-CA" sz="2800" dirty="0"/>
              <a:t>DAB 103</a:t>
            </a:r>
          </a:p>
        </p:txBody>
      </p:sp>
      <p:sp>
        <p:nvSpPr>
          <p:cNvPr id="15" name="TextBox 14">
            <a:extLst>
              <a:ext uri="{FF2B5EF4-FFF2-40B4-BE49-F238E27FC236}">
                <a16:creationId xmlns:a16="http://schemas.microsoft.com/office/drawing/2014/main" id="{B0463786-B4B6-4F72-B8B8-B1875BA51414}"/>
              </a:ext>
            </a:extLst>
          </p:cNvPr>
          <p:cNvSpPr txBox="1"/>
          <p:nvPr/>
        </p:nvSpPr>
        <p:spPr>
          <a:xfrm>
            <a:off x="3148275" y="2971759"/>
            <a:ext cx="7416800" cy="523220"/>
          </a:xfrm>
          <a:prstGeom prst="rect">
            <a:avLst/>
          </a:prstGeom>
          <a:noFill/>
        </p:spPr>
        <p:txBody>
          <a:bodyPr wrap="square">
            <a:spAutoFit/>
          </a:bodyPr>
          <a:lstStyle>
            <a:defPPr>
              <a:defRPr lang="en-US"/>
            </a:defPPr>
            <a:lvl1pPr>
              <a:defRPr sz="2000" b="1"/>
            </a:lvl1pPr>
          </a:lstStyle>
          <a:p>
            <a:r>
              <a:rPr lang="en-CA" sz="2800" dirty="0"/>
              <a:t>004</a:t>
            </a:r>
          </a:p>
        </p:txBody>
      </p:sp>
      <p:sp>
        <p:nvSpPr>
          <p:cNvPr id="16" name="TextBox 15">
            <a:extLst>
              <a:ext uri="{FF2B5EF4-FFF2-40B4-BE49-F238E27FC236}">
                <a16:creationId xmlns:a16="http://schemas.microsoft.com/office/drawing/2014/main" id="{A7E627A2-B061-4BF1-9930-BF44128DFCCA}"/>
              </a:ext>
            </a:extLst>
          </p:cNvPr>
          <p:cNvSpPr txBox="1"/>
          <p:nvPr/>
        </p:nvSpPr>
        <p:spPr>
          <a:xfrm>
            <a:off x="3148275" y="1677655"/>
            <a:ext cx="7416800" cy="523220"/>
          </a:xfrm>
          <a:prstGeom prst="rect">
            <a:avLst/>
          </a:prstGeom>
          <a:noFill/>
        </p:spPr>
        <p:txBody>
          <a:bodyPr wrap="square">
            <a:spAutoFit/>
          </a:bodyPr>
          <a:lstStyle/>
          <a:p>
            <a:r>
              <a:rPr lang="en-US" sz="2800" b="1" dirty="0"/>
              <a:t>Analytic Tools and Decision Making</a:t>
            </a:r>
          </a:p>
        </p:txBody>
      </p:sp>
      <p:sp>
        <p:nvSpPr>
          <p:cNvPr id="20" name="Rounded Rectangle 97">
            <a:extLst>
              <a:ext uri="{FF2B5EF4-FFF2-40B4-BE49-F238E27FC236}">
                <a16:creationId xmlns:a16="http://schemas.microsoft.com/office/drawing/2014/main" id="{297229A3-AA42-4613-9AB2-9B89D96CEED2}"/>
              </a:ext>
              <a:ext uri="{C183D7F6-B498-43B3-948B-1728B52AA6E4}">
                <adec:decorative xmlns:adec="http://schemas.microsoft.com/office/drawing/2017/decorative" val="1"/>
              </a:ext>
            </a:extLst>
          </p:cNvPr>
          <p:cNvSpPr/>
          <p:nvPr/>
        </p:nvSpPr>
        <p:spPr>
          <a:xfrm>
            <a:off x="838200" y="42045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Professor</a:t>
            </a:r>
          </a:p>
        </p:txBody>
      </p:sp>
      <p:sp>
        <p:nvSpPr>
          <p:cNvPr id="23" name="Rounded Rectangle 81">
            <a:extLst>
              <a:ext uri="{FF2B5EF4-FFF2-40B4-BE49-F238E27FC236}">
                <a16:creationId xmlns:a16="http://schemas.microsoft.com/office/drawing/2014/main" id="{93FC50C5-C3A3-408D-80B3-3645082A1A58}"/>
              </a:ext>
              <a:ext uri="{C183D7F6-B498-43B3-948B-1728B52AA6E4}">
                <adec:decorative xmlns:adec="http://schemas.microsoft.com/office/drawing/2017/decorative" val="1"/>
              </a:ext>
            </a:extLst>
          </p:cNvPr>
          <p:cNvSpPr/>
          <p:nvPr/>
        </p:nvSpPr>
        <p:spPr>
          <a:xfrm>
            <a:off x="2955257" y="421742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4" name="TextBox 23">
            <a:extLst>
              <a:ext uri="{FF2B5EF4-FFF2-40B4-BE49-F238E27FC236}">
                <a16:creationId xmlns:a16="http://schemas.microsoft.com/office/drawing/2014/main" id="{E758B90C-A349-457E-8D57-D1A0D77DF674}"/>
              </a:ext>
            </a:extLst>
          </p:cNvPr>
          <p:cNvSpPr txBox="1"/>
          <p:nvPr/>
        </p:nvSpPr>
        <p:spPr>
          <a:xfrm>
            <a:off x="3148275" y="4250494"/>
            <a:ext cx="7416800" cy="523220"/>
          </a:xfrm>
          <a:prstGeom prst="rect">
            <a:avLst/>
          </a:prstGeom>
          <a:noFill/>
        </p:spPr>
        <p:txBody>
          <a:bodyPr wrap="square">
            <a:spAutoFit/>
          </a:bodyPr>
          <a:lstStyle>
            <a:defPPr>
              <a:defRPr lang="en-US"/>
            </a:defPPr>
            <a:lvl1pPr>
              <a:defRPr sz="2000" b="1"/>
            </a:lvl1pPr>
          </a:lstStyle>
          <a:p>
            <a:r>
              <a:rPr lang="en-CA" sz="2800" dirty="0"/>
              <a:t>Mr. Sathish Chandra Pichika</a:t>
            </a:r>
          </a:p>
        </p:txBody>
      </p:sp>
      <p:pic>
        <p:nvPicPr>
          <p:cNvPr id="25" name="Picture 24" descr="Text&#10;&#10;Description automatically generated with low confidence">
            <a:extLst>
              <a:ext uri="{FF2B5EF4-FFF2-40B4-BE49-F238E27FC236}">
                <a16:creationId xmlns:a16="http://schemas.microsoft.com/office/drawing/2014/main" id="{4F3D539F-A5F5-48A6-879B-8DC59ED4F3A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120" y="5311649"/>
            <a:ext cx="2478814" cy="1409826"/>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AB6DEE2A-67B0-410D-9ED7-576D0CDCF292}"/>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8529919" y="212931"/>
            <a:ext cx="3486374" cy="1113816"/>
          </a:xfrm>
          <a:prstGeom prst="rect">
            <a:avLst/>
          </a:prstGeom>
        </p:spPr>
      </p:pic>
    </p:spTree>
    <p:extLst>
      <p:ext uri="{BB962C8B-B14F-4D97-AF65-F5344CB8AC3E}">
        <p14:creationId xmlns:p14="http://schemas.microsoft.com/office/powerpoint/2010/main" val="3770692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12" name="Picture 11">
            <a:extLst>
              <a:ext uri="{FF2B5EF4-FFF2-40B4-BE49-F238E27FC236}">
                <a16:creationId xmlns:a16="http://schemas.microsoft.com/office/drawing/2014/main" id="{2FB35053-1AE4-4093-9720-C1DFA7A0BB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2259" y="1279025"/>
            <a:ext cx="5147759" cy="3309273"/>
          </a:xfrm>
          <a:prstGeom prst="rect">
            <a:avLst/>
          </a:prstGeom>
        </p:spPr>
      </p:pic>
      <p:sp>
        <p:nvSpPr>
          <p:cNvPr id="16" name="Rectangle: Rounded Corners 15">
            <a:extLst>
              <a:ext uri="{FF2B5EF4-FFF2-40B4-BE49-F238E27FC236}">
                <a16:creationId xmlns:a16="http://schemas.microsoft.com/office/drawing/2014/main" id="{EABB5BD7-BCE0-41B9-B96E-2364A42800B0}"/>
              </a:ext>
            </a:extLst>
          </p:cNvPr>
          <p:cNvSpPr/>
          <p:nvPr/>
        </p:nvSpPr>
        <p:spPr>
          <a:xfrm>
            <a:off x="3732257" y="1022291"/>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7" name="TextBox 16">
            <a:extLst>
              <a:ext uri="{FF2B5EF4-FFF2-40B4-BE49-F238E27FC236}">
                <a16:creationId xmlns:a16="http://schemas.microsoft.com/office/drawing/2014/main" id="{A9102E98-F8D4-426F-9E88-8A399006C9ED}"/>
              </a:ext>
            </a:extLst>
          </p:cNvPr>
          <p:cNvSpPr txBox="1"/>
          <p:nvPr/>
        </p:nvSpPr>
        <p:spPr>
          <a:xfrm>
            <a:off x="3732259" y="4588299"/>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8" name="Rectangle: Rounded Corners 17">
            <a:extLst>
              <a:ext uri="{FF2B5EF4-FFF2-40B4-BE49-F238E27FC236}">
                <a16:creationId xmlns:a16="http://schemas.microsoft.com/office/drawing/2014/main" id="{466E8012-944A-4BD5-848F-3BE2CC5BAB6A}"/>
              </a:ext>
            </a:extLst>
          </p:cNvPr>
          <p:cNvSpPr/>
          <p:nvPr/>
        </p:nvSpPr>
        <p:spPr>
          <a:xfrm>
            <a:off x="3732257" y="5767871"/>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88D5B452-CF59-4F09-A532-2E235DF2B672}"/>
              </a:ext>
            </a:extLst>
          </p:cNvPr>
          <p:cNvSpPr/>
          <p:nvPr/>
        </p:nvSpPr>
        <p:spPr>
          <a:xfrm>
            <a:off x="3732257" y="5681854"/>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TextBox 19">
            <a:extLst>
              <a:ext uri="{FF2B5EF4-FFF2-40B4-BE49-F238E27FC236}">
                <a16:creationId xmlns:a16="http://schemas.microsoft.com/office/drawing/2014/main" id="{1F84FD7B-7D6E-410D-93AB-994357206CEE}"/>
              </a:ext>
            </a:extLst>
          </p:cNvPr>
          <p:cNvSpPr txBox="1"/>
          <p:nvPr/>
        </p:nvSpPr>
        <p:spPr>
          <a:xfrm>
            <a:off x="3735614" y="5879127"/>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881511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1367919"/>
            <a:ext cx="7534520" cy="747897"/>
          </a:xfrm>
        </p:spPr>
        <p:txBody>
          <a:bodyPr/>
          <a:lstStyle/>
          <a:p>
            <a:r>
              <a:rPr lang="en-CA" dirty="0"/>
              <a:t>Correlations</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41</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676018"/>
            <a:ext cx="7677854" cy="1133982"/>
          </a:xfrm>
        </p:spPr>
        <p:txBody>
          <a:bodyPr/>
          <a:lstStyle/>
          <a:p>
            <a:r>
              <a:rPr lang="en-US" b="1" dirty="0"/>
              <a:t>-</a:t>
            </a:r>
            <a:r>
              <a:rPr lang="en-US" sz="3600" b="1" dirty="0"/>
              <a:t> Pearson correlation matrix </a:t>
            </a:r>
            <a:endParaRPr lang="en-CA" b="1" dirty="0"/>
          </a:p>
        </p:txBody>
      </p:sp>
    </p:spTree>
    <p:extLst>
      <p:ext uri="{BB962C8B-B14F-4D97-AF65-F5344CB8AC3E}">
        <p14:creationId xmlns:p14="http://schemas.microsoft.com/office/powerpoint/2010/main" val="26690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7021E-78A6-4637-B060-D92A755F74C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5D58F2AF-EC17-474E-85D8-1009E6EF356A}"/>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4" name="Title 3">
            <a:extLst>
              <a:ext uri="{FF2B5EF4-FFF2-40B4-BE49-F238E27FC236}">
                <a16:creationId xmlns:a16="http://schemas.microsoft.com/office/drawing/2014/main" id="{C8DC6185-5360-4167-A67F-31419754E172}"/>
              </a:ext>
            </a:extLst>
          </p:cNvPr>
          <p:cNvSpPr>
            <a:spLocks noGrp="1"/>
          </p:cNvSpPr>
          <p:nvPr>
            <p:ph type="title"/>
          </p:nvPr>
        </p:nvSpPr>
        <p:spPr/>
        <p:txBody>
          <a:bodyPr>
            <a:noAutofit/>
          </a:bodyPr>
          <a:lstStyle/>
          <a:p>
            <a:r>
              <a:rPr lang="en-US" sz="2800" dirty="0"/>
              <a:t>Pearson correlation matrix (by </a:t>
            </a:r>
            <a:r>
              <a:rPr lang="en-US" sz="2800" dirty="0" err="1"/>
              <a:t>dataprep.eda</a:t>
            </a:r>
            <a:r>
              <a:rPr lang="en-US" sz="2800" dirty="0"/>
              <a:t>)</a:t>
            </a:r>
            <a:endParaRPr lang="en-CA" sz="2800" dirty="0"/>
          </a:p>
        </p:txBody>
      </p:sp>
      <p:pic>
        <p:nvPicPr>
          <p:cNvPr id="6" name="Picture 5" descr="Chart&#10;&#10;Description automatically generated">
            <a:extLst>
              <a:ext uri="{FF2B5EF4-FFF2-40B4-BE49-F238E27FC236}">
                <a16:creationId xmlns:a16="http://schemas.microsoft.com/office/drawing/2014/main" id="{F482FFC2-BBD1-4B28-B0F6-D579D570EEE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3118"/>
          <a:stretch/>
        </p:blipFill>
        <p:spPr>
          <a:xfrm>
            <a:off x="300942" y="1240433"/>
            <a:ext cx="5642847" cy="3921876"/>
          </a:xfrm>
          <a:prstGeom prst="rect">
            <a:avLst/>
          </a:prstGeom>
        </p:spPr>
      </p:pic>
      <p:graphicFrame>
        <p:nvGraphicFramePr>
          <p:cNvPr id="9" name="Table 9">
            <a:extLst>
              <a:ext uri="{FF2B5EF4-FFF2-40B4-BE49-F238E27FC236}">
                <a16:creationId xmlns:a16="http://schemas.microsoft.com/office/drawing/2014/main" id="{692501DC-3E88-45D4-BE2C-50A63E722EF5}"/>
              </a:ext>
            </a:extLst>
          </p:cNvPr>
          <p:cNvGraphicFramePr>
            <a:graphicFrameLocks noGrp="1"/>
          </p:cNvGraphicFramePr>
          <p:nvPr>
            <p:extLst>
              <p:ext uri="{D42A27DB-BD31-4B8C-83A1-F6EECF244321}">
                <p14:modId xmlns:p14="http://schemas.microsoft.com/office/powerpoint/2010/main" val="2115945835"/>
              </p:ext>
            </p:extLst>
          </p:nvPr>
        </p:nvGraphicFramePr>
        <p:xfrm>
          <a:off x="6096000" y="1293490"/>
          <a:ext cx="5876377" cy="1676400"/>
        </p:xfrm>
        <a:graphic>
          <a:graphicData uri="http://schemas.openxmlformats.org/drawingml/2006/table">
            <a:tbl>
              <a:tblPr firstRow="1" bandRow="1">
                <a:tableStyleId>{5C22544A-7EE6-4342-B048-85BDC9FD1C3A}</a:tableStyleId>
              </a:tblPr>
              <a:tblGrid>
                <a:gridCol w="2563051">
                  <a:extLst>
                    <a:ext uri="{9D8B030D-6E8A-4147-A177-3AD203B41FA5}">
                      <a16:colId xmlns:a16="http://schemas.microsoft.com/office/drawing/2014/main" val="2079325032"/>
                    </a:ext>
                  </a:extLst>
                </a:gridCol>
                <a:gridCol w="1040534">
                  <a:extLst>
                    <a:ext uri="{9D8B030D-6E8A-4147-A177-3AD203B41FA5}">
                      <a16:colId xmlns:a16="http://schemas.microsoft.com/office/drawing/2014/main" val="3513761089"/>
                    </a:ext>
                  </a:extLst>
                </a:gridCol>
                <a:gridCol w="1079497">
                  <a:extLst>
                    <a:ext uri="{9D8B030D-6E8A-4147-A177-3AD203B41FA5}">
                      <a16:colId xmlns:a16="http://schemas.microsoft.com/office/drawing/2014/main" val="865073654"/>
                    </a:ext>
                  </a:extLst>
                </a:gridCol>
                <a:gridCol w="1193295">
                  <a:extLst>
                    <a:ext uri="{9D8B030D-6E8A-4147-A177-3AD203B41FA5}">
                      <a16:colId xmlns:a16="http://schemas.microsoft.com/office/drawing/2014/main" val="451385178"/>
                    </a:ext>
                  </a:extLst>
                </a:gridCol>
              </a:tblGrid>
              <a:tr h="315391">
                <a:tc>
                  <a:txBody>
                    <a:bodyPr/>
                    <a:lstStyle/>
                    <a:p>
                      <a:r>
                        <a:rPr lang="en-US" sz="1600" dirty="0"/>
                        <a:t>Cor. Method</a:t>
                      </a:r>
                      <a:endParaRPr lang="en-CA" sz="1600" dirty="0"/>
                    </a:p>
                  </a:txBody>
                  <a:tcPr/>
                </a:tc>
                <a:tc>
                  <a:txBody>
                    <a:bodyPr/>
                    <a:lstStyle/>
                    <a:p>
                      <a:r>
                        <a:rPr lang="en-CA" sz="1600" dirty="0"/>
                        <a:t>Pearson</a:t>
                      </a:r>
                    </a:p>
                  </a:txBody>
                  <a:tcPr/>
                </a:tc>
                <a:tc>
                  <a:txBody>
                    <a:bodyPr/>
                    <a:lstStyle/>
                    <a:p>
                      <a:r>
                        <a:rPr lang="en-CA" sz="1600" dirty="0"/>
                        <a:t>Spearman</a:t>
                      </a:r>
                    </a:p>
                  </a:txBody>
                  <a:tcPr/>
                </a:tc>
                <a:tc>
                  <a:txBody>
                    <a:bodyPr/>
                    <a:lstStyle/>
                    <a:p>
                      <a:r>
                        <a:rPr lang="en-CA" sz="1600" dirty="0" err="1"/>
                        <a:t>KendallTau</a:t>
                      </a:r>
                      <a:endParaRPr lang="en-CA" sz="1600" dirty="0"/>
                    </a:p>
                  </a:txBody>
                  <a:tcPr/>
                </a:tc>
                <a:extLst>
                  <a:ext uri="{0D108BD9-81ED-4DB2-BD59-A6C34878D82A}">
                    <a16:rowId xmlns:a16="http://schemas.microsoft.com/office/drawing/2014/main" val="639548881"/>
                  </a:ext>
                </a:extLst>
              </a:tr>
              <a:tr h="0">
                <a:tc>
                  <a:txBody>
                    <a:bodyPr/>
                    <a:lstStyle/>
                    <a:p>
                      <a:r>
                        <a:rPr lang="en-CA" sz="1600" b="1" dirty="0"/>
                        <a:t>Highest Positive Correlation</a:t>
                      </a:r>
                    </a:p>
                  </a:txBody>
                  <a:tcPr/>
                </a:tc>
                <a:tc>
                  <a:txBody>
                    <a:bodyPr/>
                    <a:lstStyle/>
                    <a:p>
                      <a:r>
                        <a:rPr lang="en-US" sz="1600" b="1" dirty="0"/>
                        <a:t>0.053</a:t>
                      </a:r>
                      <a:endParaRPr lang="en-CA" sz="1600" b="1" dirty="0"/>
                    </a:p>
                  </a:txBody>
                  <a:tcPr/>
                </a:tc>
                <a:tc>
                  <a:txBody>
                    <a:bodyPr/>
                    <a:lstStyle/>
                    <a:p>
                      <a:r>
                        <a:rPr lang="en-US" sz="1600" b="1" dirty="0"/>
                        <a:t>0.056</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746923433"/>
                  </a:ext>
                </a:extLst>
              </a:tr>
              <a:tr h="0">
                <a:tc>
                  <a:txBody>
                    <a:bodyPr/>
                    <a:lstStyle/>
                    <a:p>
                      <a:r>
                        <a:rPr lang="en-CA" sz="1600" b="1" dirty="0"/>
                        <a:t>Highest Negative Correlation</a:t>
                      </a:r>
                    </a:p>
                  </a:txBody>
                  <a:tcPr/>
                </a:tc>
                <a:tc>
                  <a:txBody>
                    <a:bodyPr/>
                    <a:lstStyle/>
                    <a:p>
                      <a:r>
                        <a:rPr lang="en-US" sz="1600" b="1" dirty="0"/>
                        <a:t>-0.588</a:t>
                      </a:r>
                      <a:endParaRPr lang="en-CA" sz="1600" b="1" dirty="0"/>
                    </a:p>
                  </a:txBody>
                  <a:tcPr/>
                </a:tc>
                <a:tc>
                  <a:txBody>
                    <a:bodyPr/>
                    <a:lstStyle/>
                    <a:p>
                      <a:r>
                        <a:rPr lang="en-US" sz="1600" b="1" dirty="0"/>
                        <a:t>-0.51</a:t>
                      </a:r>
                      <a:endParaRPr lang="en-CA" sz="1600" b="1" dirty="0"/>
                    </a:p>
                  </a:txBody>
                  <a:tcPr/>
                </a:tc>
                <a:tc>
                  <a:txBody>
                    <a:bodyPr/>
                    <a:lstStyle/>
                    <a:p>
                      <a:r>
                        <a:rPr lang="en-US" sz="1600" b="1" dirty="0"/>
                        <a:t>-0.5</a:t>
                      </a:r>
                      <a:endParaRPr lang="en-CA" sz="1600" b="1" dirty="0"/>
                    </a:p>
                  </a:txBody>
                  <a:tcPr/>
                </a:tc>
                <a:extLst>
                  <a:ext uri="{0D108BD9-81ED-4DB2-BD59-A6C34878D82A}">
                    <a16:rowId xmlns:a16="http://schemas.microsoft.com/office/drawing/2014/main" val="647712245"/>
                  </a:ext>
                </a:extLst>
              </a:tr>
              <a:tr h="121147">
                <a:tc>
                  <a:txBody>
                    <a:bodyPr/>
                    <a:lstStyle/>
                    <a:p>
                      <a:r>
                        <a:rPr lang="en-CA" sz="1600" b="1" dirty="0"/>
                        <a:t>Lowest Correlation</a:t>
                      </a:r>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extLst>
                  <a:ext uri="{0D108BD9-81ED-4DB2-BD59-A6C34878D82A}">
                    <a16:rowId xmlns:a16="http://schemas.microsoft.com/office/drawing/2014/main" val="795238042"/>
                  </a:ext>
                </a:extLst>
              </a:tr>
              <a:tr h="159134">
                <a:tc>
                  <a:txBody>
                    <a:bodyPr/>
                    <a:lstStyle/>
                    <a:p>
                      <a:r>
                        <a:rPr lang="en-CA" sz="1600" b="1" dirty="0"/>
                        <a:t>Mean Correlation</a:t>
                      </a:r>
                    </a:p>
                  </a:txBody>
                  <a:tcPr/>
                </a:tc>
                <a:tc>
                  <a:txBody>
                    <a:bodyPr/>
                    <a:lstStyle/>
                    <a:p>
                      <a:r>
                        <a:rPr lang="en-US" sz="1600" b="1" dirty="0"/>
                        <a:t>-0.058</a:t>
                      </a:r>
                      <a:endParaRPr lang="en-CA" sz="1600" b="1" dirty="0"/>
                    </a:p>
                  </a:txBody>
                  <a:tcPr/>
                </a:tc>
                <a:tc>
                  <a:txBody>
                    <a:bodyPr/>
                    <a:lstStyle/>
                    <a:p>
                      <a:r>
                        <a:rPr lang="en-US" sz="1600" b="1" dirty="0"/>
                        <a:t>-0.054</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2398739774"/>
                  </a:ext>
                </a:extLst>
              </a:tr>
            </a:tbl>
          </a:graphicData>
        </a:graphic>
      </p:graphicFrame>
      <p:sp>
        <p:nvSpPr>
          <p:cNvPr id="11" name="TextBox 10">
            <a:extLst>
              <a:ext uri="{FF2B5EF4-FFF2-40B4-BE49-F238E27FC236}">
                <a16:creationId xmlns:a16="http://schemas.microsoft.com/office/drawing/2014/main" id="{C43FCBC2-7C14-4336-B806-AF0D7ABAC39C}"/>
              </a:ext>
            </a:extLst>
          </p:cNvPr>
          <p:cNvSpPr txBox="1"/>
          <p:nvPr/>
        </p:nvSpPr>
        <p:spPr>
          <a:xfrm>
            <a:off x="6095999" y="3201371"/>
            <a:ext cx="5876377"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a general view of the correlation matrix of a subset of the dataset (only the numerical variables are included in this subset), it seems only “</a:t>
            </a:r>
            <a:r>
              <a:rPr lang="en-US" dirty="0" err="1">
                <a:latin typeface="Calibri" panose="020F0502020204030204" pitchFamily="34" charset="0"/>
                <a:cs typeface="Calibri" panose="020F0502020204030204" pitchFamily="34" charset="0"/>
              </a:rPr>
              <a:t>PrevCampaign_CallNo</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Campaign_Intervals_Day</a:t>
            </a:r>
            <a:r>
              <a:rPr lang="en-US" dirty="0">
                <a:latin typeface="Calibri" panose="020F0502020204030204" pitchFamily="34" charset="0"/>
                <a:cs typeface="Calibri" panose="020F0502020204030204" pitchFamily="34" charset="0"/>
              </a:rPr>
              <a:t>” have a considerable negative correlation. This correlation is somewhat expected due to the nature of these variables. More thorough analysis is needed to determine </a:t>
            </a:r>
            <a:r>
              <a:rPr lang="en-US" dirty="0" err="1">
                <a:latin typeface="Calibri" panose="020F0502020204030204" pitchFamily="34" charset="0"/>
                <a:cs typeface="Calibri" panose="020F0502020204030204" pitchFamily="34" charset="0"/>
              </a:rPr>
              <a:t>othe</a:t>
            </a:r>
            <a:r>
              <a:rPr lang="en-US" dirty="0">
                <a:latin typeface="Calibri" panose="020F0502020204030204" pitchFamily="34" charset="0"/>
                <a:cs typeface="Calibri" panose="020F0502020204030204" pitchFamily="34" charset="0"/>
              </a:rPr>
              <a:t> possible correlations.</a:t>
            </a:r>
          </a:p>
        </p:txBody>
      </p:sp>
    </p:spTree>
    <p:extLst>
      <p:ext uri="{BB962C8B-B14F-4D97-AF65-F5344CB8AC3E}">
        <p14:creationId xmlns:p14="http://schemas.microsoft.com/office/powerpoint/2010/main" val="3494581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A315-1AEC-4A80-9A75-1570EAC64321}"/>
              </a:ext>
            </a:extLst>
          </p:cNvPr>
          <p:cNvSpPr>
            <a:spLocks noGrp="1"/>
          </p:cNvSpPr>
          <p:nvPr>
            <p:ph type="title"/>
          </p:nvPr>
        </p:nvSpPr>
        <p:spPr>
          <a:xfrm>
            <a:off x="804075" y="1070941"/>
            <a:ext cx="9178125" cy="1495794"/>
          </a:xfrm>
        </p:spPr>
        <p:txBody>
          <a:bodyPr/>
          <a:lstStyle/>
          <a:p>
            <a:r>
              <a:rPr lang="en-US" sz="5400" b="1" dirty="0"/>
              <a:t>Future Exploration &amp; Transformation steps</a:t>
            </a:r>
            <a:endParaRPr lang="en-CA" dirty="0"/>
          </a:p>
        </p:txBody>
      </p:sp>
      <p:sp>
        <p:nvSpPr>
          <p:cNvPr id="3" name="Slide Number Placeholder 2">
            <a:extLst>
              <a:ext uri="{FF2B5EF4-FFF2-40B4-BE49-F238E27FC236}">
                <a16:creationId xmlns:a16="http://schemas.microsoft.com/office/drawing/2014/main" id="{306360BB-C5CD-43C1-9E3E-99A538C04ACE}"/>
              </a:ext>
            </a:extLst>
          </p:cNvPr>
          <p:cNvSpPr>
            <a:spLocks noGrp="1"/>
          </p:cNvSpPr>
          <p:nvPr>
            <p:ph type="sldNum" sz="quarter" idx="12"/>
          </p:nvPr>
        </p:nvSpPr>
        <p:spPr/>
        <p:txBody>
          <a:bodyPr/>
          <a:lstStyle/>
          <a:p>
            <a:fld id="{5A4A7955-6230-48B4-BD8B-A7C460F75945}" type="slidenum">
              <a:rPr lang="en-CA" smtClean="0"/>
              <a:pPr/>
              <a:t>43</a:t>
            </a:fld>
            <a:endParaRPr lang="en-CA" dirty="0"/>
          </a:p>
        </p:txBody>
      </p:sp>
      <p:sp>
        <p:nvSpPr>
          <p:cNvPr id="4" name="Text Placeholder 3">
            <a:extLst>
              <a:ext uri="{FF2B5EF4-FFF2-40B4-BE49-F238E27FC236}">
                <a16:creationId xmlns:a16="http://schemas.microsoft.com/office/drawing/2014/main" id="{490D68FC-80BB-4EE0-AF46-5CD59BA752B4}"/>
              </a:ext>
            </a:extLst>
          </p:cNvPr>
          <p:cNvSpPr>
            <a:spLocks noGrp="1"/>
          </p:cNvSpPr>
          <p:nvPr>
            <p:ph type="body" idx="13"/>
          </p:nvPr>
        </p:nvSpPr>
        <p:spPr>
          <a:xfrm>
            <a:off x="804075" y="3186268"/>
            <a:ext cx="5900690" cy="1133982"/>
          </a:xfrm>
        </p:spPr>
        <p:txBody>
          <a:bodyPr/>
          <a:lstStyle/>
          <a:p>
            <a:endParaRPr lang="en-CA"/>
          </a:p>
        </p:txBody>
      </p:sp>
    </p:spTree>
    <p:extLst>
      <p:ext uri="{BB962C8B-B14F-4D97-AF65-F5344CB8AC3E}">
        <p14:creationId xmlns:p14="http://schemas.microsoft.com/office/powerpoint/2010/main" val="2418681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1B790-DA05-4A1C-9EC3-7D2FFDB97FD8}"/>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EAFEEFA2-D2C4-488C-B02E-D208C9B39917}"/>
              </a:ext>
            </a:extLst>
          </p:cNvPr>
          <p:cNvSpPr>
            <a:spLocks noGrp="1"/>
          </p:cNvSpPr>
          <p:nvPr>
            <p:ph type="sldNum" sz="quarter" idx="12"/>
          </p:nvPr>
        </p:nvSpPr>
        <p:spPr/>
        <p:txBody>
          <a:bodyPr/>
          <a:lstStyle/>
          <a:p>
            <a:fld id="{5A4A7955-6230-48B4-BD8B-A7C460F75945}" type="slidenum">
              <a:rPr lang="en-US" smtClean="0"/>
              <a:t>44</a:t>
            </a:fld>
            <a:endParaRPr lang="en-US" dirty="0"/>
          </a:p>
        </p:txBody>
      </p:sp>
      <p:sp>
        <p:nvSpPr>
          <p:cNvPr id="4" name="Title 3">
            <a:extLst>
              <a:ext uri="{FF2B5EF4-FFF2-40B4-BE49-F238E27FC236}">
                <a16:creationId xmlns:a16="http://schemas.microsoft.com/office/drawing/2014/main" id="{DD51B642-E3A0-416E-851F-3C114B6969B9}"/>
              </a:ext>
            </a:extLst>
          </p:cNvPr>
          <p:cNvSpPr>
            <a:spLocks noGrp="1"/>
          </p:cNvSpPr>
          <p:nvPr>
            <p:ph type="title"/>
          </p:nvPr>
        </p:nvSpPr>
        <p:spPr/>
        <p:txBody>
          <a:bodyPr>
            <a:noAutofit/>
          </a:bodyPr>
          <a:lstStyle/>
          <a:p>
            <a:r>
              <a:rPr lang="en-US" sz="3200" b="1" dirty="0"/>
              <a:t>Future Exploration &amp; Transformation steps</a:t>
            </a:r>
            <a:endParaRPr lang="en-CA" sz="3200" dirty="0"/>
          </a:p>
        </p:txBody>
      </p:sp>
      <p:sp>
        <p:nvSpPr>
          <p:cNvPr id="6" name="TextBox 5">
            <a:extLst>
              <a:ext uri="{FF2B5EF4-FFF2-40B4-BE49-F238E27FC236}">
                <a16:creationId xmlns:a16="http://schemas.microsoft.com/office/drawing/2014/main" id="{78D0D71B-25B5-4F91-9F7F-EC896B7F4530}"/>
              </a:ext>
            </a:extLst>
          </p:cNvPr>
          <p:cNvSpPr txBox="1"/>
          <p:nvPr/>
        </p:nvSpPr>
        <p:spPr>
          <a:xfrm>
            <a:off x="4138629" y="2296547"/>
            <a:ext cx="7580931" cy="2677656"/>
          </a:xfrm>
          <a:prstGeom prst="rect">
            <a:avLst/>
          </a:prstGeom>
          <a:noFill/>
        </p:spPr>
        <p:txBody>
          <a:bodyPr wrap="square">
            <a:spAutoFit/>
          </a:bodyPr>
          <a:lstStyle/>
          <a:p>
            <a:pPr marL="285750" indent="-285750">
              <a:buFont typeface="Arial" panose="020B0604020202020204" pitchFamily="34" charset="0"/>
              <a:buChar char="•"/>
            </a:pPr>
            <a:r>
              <a:rPr lang="en-US" sz="2800" dirty="0"/>
              <a:t>Determination of outlier data</a:t>
            </a:r>
          </a:p>
          <a:p>
            <a:pPr marL="285750" indent="-285750">
              <a:buFont typeface="Arial" panose="020B0604020202020204" pitchFamily="34" charset="0"/>
              <a:buChar char="•"/>
            </a:pPr>
            <a:r>
              <a:rPr lang="en-US" sz="2800" dirty="0"/>
              <a:t>Cleaning the data set</a:t>
            </a:r>
          </a:p>
          <a:p>
            <a:pPr marL="285750" indent="-285750">
              <a:buFont typeface="Arial" panose="020B0604020202020204" pitchFamily="34" charset="0"/>
              <a:buChar char="•"/>
            </a:pPr>
            <a:r>
              <a:rPr lang="en-US" sz="2800" dirty="0"/>
              <a:t>Normalizing variables using appropriate methods</a:t>
            </a:r>
          </a:p>
          <a:p>
            <a:pPr marL="285750" indent="-285750">
              <a:buFont typeface="Arial" panose="020B0604020202020204" pitchFamily="34" charset="0"/>
              <a:buChar char="•"/>
            </a:pPr>
            <a:r>
              <a:rPr lang="en-US" sz="2800" dirty="0"/>
              <a:t>Additional exploration of correlations </a:t>
            </a:r>
          </a:p>
          <a:p>
            <a:pPr marL="742950" lvl="1" indent="-285750">
              <a:buFont typeface="Arial" panose="020B0604020202020204" pitchFamily="34" charset="0"/>
              <a:buChar char="•"/>
            </a:pPr>
            <a:r>
              <a:rPr lang="en-US" sz="2800" dirty="0"/>
              <a:t>Exploring pair correlations</a:t>
            </a:r>
          </a:p>
          <a:p>
            <a:pPr marL="742950" lvl="1" indent="-285750">
              <a:buFont typeface="Arial" panose="020B0604020202020204" pitchFamily="34" charset="0"/>
              <a:buChar char="•"/>
            </a:pPr>
            <a:r>
              <a:rPr lang="en-US" sz="2800" dirty="0"/>
              <a:t>Including categorical variables in correlations</a:t>
            </a:r>
          </a:p>
        </p:txBody>
      </p:sp>
      <p:grpSp>
        <p:nvGrpSpPr>
          <p:cNvPr id="11" name="Group 10">
            <a:extLst>
              <a:ext uri="{FF2B5EF4-FFF2-40B4-BE49-F238E27FC236}">
                <a16:creationId xmlns:a16="http://schemas.microsoft.com/office/drawing/2014/main" id="{2084C2D2-7C5C-4BB4-B25C-7E59227CACE3}"/>
              </a:ext>
            </a:extLst>
          </p:cNvPr>
          <p:cNvGrpSpPr/>
          <p:nvPr/>
        </p:nvGrpSpPr>
        <p:grpSpPr>
          <a:xfrm>
            <a:off x="1264920" y="2425939"/>
            <a:ext cx="2743200" cy="2514600"/>
            <a:chOff x="396240" y="1706880"/>
            <a:chExt cx="3535680" cy="3416320"/>
          </a:xfrm>
        </p:grpSpPr>
        <p:sp>
          <p:nvSpPr>
            <p:cNvPr id="8" name="Rectangle: Rounded Corners 7">
              <a:extLst>
                <a:ext uri="{FF2B5EF4-FFF2-40B4-BE49-F238E27FC236}">
                  <a16:creationId xmlns:a16="http://schemas.microsoft.com/office/drawing/2014/main" id="{BA0B6AE2-8B43-4C2E-B370-464DEF0CBF28}"/>
                </a:ext>
              </a:extLst>
            </p:cNvPr>
            <p:cNvSpPr/>
            <p:nvPr/>
          </p:nvSpPr>
          <p:spPr>
            <a:xfrm>
              <a:off x="396240" y="1706880"/>
              <a:ext cx="3535680" cy="3416320"/>
            </a:xfrm>
            <a:prstGeom prst="roundRect">
              <a:avLst>
                <a:gd name="adj" fmla="val 10422"/>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Icon&#10;&#10;Description automatically generated">
              <a:extLst>
                <a:ext uri="{FF2B5EF4-FFF2-40B4-BE49-F238E27FC236}">
                  <a16:creationId xmlns:a16="http://schemas.microsoft.com/office/drawing/2014/main" id="{2E66AE92-2373-49F7-97D2-B56E8C315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52" y="2304286"/>
              <a:ext cx="3199255" cy="2662177"/>
            </a:xfrm>
            <a:prstGeom prst="rect">
              <a:avLst/>
            </a:prstGeom>
          </p:spPr>
        </p:pic>
      </p:grpSp>
      <p:sp>
        <p:nvSpPr>
          <p:cNvPr id="10" name="TextBox 9">
            <a:extLst>
              <a:ext uri="{FF2B5EF4-FFF2-40B4-BE49-F238E27FC236}">
                <a16:creationId xmlns:a16="http://schemas.microsoft.com/office/drawing/2014/main" id="{D26A4202-64B1-405E-B287-AE1E5663DC88}"/>
              </a:ext>
            </a:extLst>
          </p:cNvPr>
          <p:cNvSpPr txBox="1"/>
          <p:nvPr/>
        </p:nvSpPr>
        <p:spPr>
          <a:xfrm>
            <a:off x="1264920" y="1193116"/>
            <a:ext cx="9098280" cy="954107"/>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Based on the initial exploration done in this phase these future analysis should be done in this project:</a:t>
            </a:r>
          </a:p>
        </p:txBody>
      </p:sp>
    </p:spTree>
    <p:extLst>
      <p:ext uri="{BB962C8B-B14F-4D97-AF65-F5344CB8AC3E}">
        <p14:creationId xmlns:p14="http://schemas.microsoft.com/office/powerpoint/2010/main" val="424287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773559"/>
            <a:ext cx="5900691" cy="747897"/>
          </a:xfrm>
        </p:spPr>
        <p:txBody>
          <a:bodyPr/>
          <a:lstStyle/>
          <a:p>
            <a:r>
              <a:rPr lang="en-US" dirty="0"/>
              <a:t>Resources</a:t>
            </a:r>
            <a:endParaRPr lang="en-CA"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45</a:t>
            </a:fld>
            <a:endParaRPr lang="en-CA" dirty="0"/>
          </a:p>
        </p:txBody>
      </p:sp>
      <p:sp>
        <p:nvSpPr>
          <p:cNvPr id="5" name="TextBox 4">
            <a:extLst>
              <a:ext uri="{FF2B5EF4-FFF2-40B4-BE49-F238E27FC236}">
                <a16:creationId xmlns:a16="http://schemas.microsoft.com/office/drawing/2014/main" id="{4B4DEB3E-4746-494F-9066-F87E71568EAF}"/>
              </a:ext>
            </a:extLst>
          </p:cNvPr>
          <p:cNvSpPr txBox="1"/>
          <p:nvPr/>
        </p:nvSpPr>
        <p:spPr>
          <a:xfrm>
            <a:off x="810827" y="1828800"/>
            <a:ext cx="10542973" cy="3788858"/>
          </a:xfrm>
          <a:prstGeom prst="rect">
            <a:avLst/>
          </a:prstGeom>
          <a:noFill/>
        </p:spPr>
        <p:txBody>
          <a:bodyPr wrap="square" rtlCol="0">
            <a:spAutoFit/>
          </a:bodyPr>
          <a:lstStyle/>
          <a:p>
            <a:pPr marL="285750" indent="-285750">
              <a:buFont typeface="Wingdings" panose="05000000000000000000" pitchFamily="2" charset="2"/>
              <a:buChar char="§"/>
            </a:pPr>
            <a:r>
              <a:rPr lang="en-CA" dirty="0">
                <a:hlinkClick r:id="rId2"/>
              </a:rPr>
              <a:t>https://www.investopedia.com/terms/t/telemarketing.asp#:~:text=Key%20Takeaways-,Telemarketing%20is%20the%20direct%20marketing%20of%20goods%20or%20services%20to,lead%20generation%2C%20and%20sales%20calls</a:t>
            </a:r>
            <a:endParaRPr lang="en-CA" dirty="0"/>
          </a:p>
          <a:p>
            <a:pPr marL="285750" indent="-285750">
              <a:lnSpc>
                <a:spcPct val="150000"/>
              </a:lnSpc>
              <a:buFont typeface="Wingdings" panose="05000000000000000000" pitchFamily="2" charset="2"/>
              <a:buChar char="§"/>
            </a:pPr>
            <a:r>
              <a:rPr lang="en-CA" dirty="0">
                <a:hlinkClick r:id="rId3"/>
              </a:rPr>
              <a:t>https://data.world/data-society/bank-marketing-data</a:t>
            </a:r>
            <a:endParaRPr lang="en-CA" dirty="0"/>
          </a:p>
          <a:p>
            <a:pPr marL="285750" indent="-285750">
              <a:lnSpc>
                <a:spcPct val="150000"/>
              </a:lnSpc>
              <a:buFont typeface="Wingdings" panose="05000000000000000000" pitchFamily="2" charset="2"/>
              <a:buChar char="§"/>
            </a:pPr>
            <a:r>
              <a:rPr lang="en-CA" dirty="0">
                <a:hlinkClick r:id="rId4"/>
              </a:rPr>
              <a:t>https://qlutch.com/telemarketing/create-a-plan-for-a-telemarketing-campaign</a:t>
            </a:r>
            <a:endParaRPr lang="en-CA" dirty="0"/>
          </a:p>
          <a:p>
            <a:pPr marL="285750" indent="-285750">
              <a:lnSpc>
                <a:spcPct val="150000"/>
              </a:lnSpc>
              <a:buFont typeface="Wingdings" panose="05000000000000000000" pitchFamily="2" charset="2"/>
              <a:buChar char="§"/>
            </a:pPr>
            <a:r>
              <a:rPr lang="en-CA" dirty="0">
                <a:hlinkClick r:id="rId5"/>
              </a:rPr>
              <a:t>https://archive.ics.uci.edu/ml/datasets/Bank+Marketing</a:t>
            </a: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p:txBody>
      </p:sp>
    </p:spTree>
    <p:extLst>
      <p:ext uri="{BB962C8B-B14F-4D97-AF65-F5344CB8AC3E}">
        <p14:creationId xmlns:p14="http://schemas.microsoft.com/office/powerpoint/2010/main" val="215184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373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EF932F-E9DA-4EA0-8B57-B2926F6BABF7}"/>
              </a:ext>
            </a:extLst>
          </p:cNvPr>
          <p:cNvSpPr>
            <a:spLocks noGrp="1"/>
          </p:cNvSpPr>
          <p:nvPr>
            <p:ph type="sldNum" sz="quarter" idx="12"/>
          </p:nvPr>
        </p:nvSpPr>
        <p:spPr/>
        <p:txBody>
          <a:bodyPr/>
          <a:lstStyle/>
          <a:p>
            <a:fld id="{5A4A7955-6230-48B4-BD8B-A7C460F75945}" type="slidenum">
              <a:rPr lang="en-US" smtClean="0"/>
              <a:t>47</a:t>
            </a:fld>
            <a:endParaRPr lang="en-US" dirty="0"/>
          </a:p>
        </p:txBody>
      </p:sp>
      <p:sp>
        <p:nvSpPr>
          <p:cNvPr id="3" name="Title 2">
            <a:extLst>
              <a:ext uri="{FF2B5EF4-FFF2-40B4-BE49-F238E27FC236}">
                <a16:creationId xmlns:a16="http://schemas.microsoft.com/office/drawing/2014/main" id="{763D0960-A140-4EF8-A5D2-00BC6771CF7B}"/>
              </a:ext>
            </a:extLst>
          </p:cNvPr>
          <p:cNvSpPr>
            <a:spLocks noGrp="1"/>
          </p:cNvSpPr>
          <p:nvPr>
            <p:ph type="title"/>
          </p:nvPr>
        </p:nvSpPr>
        <p:spPr/>
        <p:txBody>
          <a:bodyPr/>
          <a:lstStyle/>
          <a:p>
            <a:r>
              <a:rPr lang="en-US" dirty="0"/>
              <a:t>File &amp; Charts Theme</a:t>
            </a:r>
            <a:endParaRPr lang="en-CA" dirty="0"/>
          </a:p>
        </p:txBody>
      </p:sp>
      <p:sp>
        <p:nvSpPr>
          <p:cNvPr id="4" name="Rounded Rectangle 81">
            <a:extLst>
              <a:ext uri="{FF2B5EF4-FFF2-40B4-BE49-F238E27FC236}">
                <a16:creationId xmlns:a16="http://schemas.microsoft.com/office/drawing/2014/main" id="{97043DF3-0B6D-4C69-809D-04F8A72B0AD0}"/>
              </a:ext>
              <a:ext uri="{C183D7F6-B498-43B3-948B-1728B52AA6E4}">
                <adec:decorative xmlns:adec="http://schemas.microsoft.com/office/drawing/2017/decorative" val="1"/>
              </a:ext>
            </a:extLst>
          </p:cNvPr>
          <p:cNvSpPr/>
          <p:nvPr/>
        </p:nvSpPr>
        <p:spPr>
          <a:xfrm>
            <a:off x="3024315" y="1948899"/>
            <a:ext cx="7640507" cy="560290"/>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72">
            <a:extLst>
              <a:ext uri="{FF2B5EF4-FFF2-40B4-BE49-F238E27FC236}">
                <a16:creationId xmlns:a16="http://schemas.microsoft.com/office/drawing/2014/main" id="{D421B7C9-304D-40FC-B2EF-4230CDB94EB6}"/>
              </a:ext>
              <a:ext uri="{C183D7F6-B498-43B3-948B-1728B52AA6E4}">
                <adec:decorative xmlns:adec="http://schemas.microsoft.com/office/drawing/2017/decorative" val="1"/>
              </a:ext>
            </a:extLst>
          </p:cNvPr>
          <p:cNvSpPr/>
          <p:nvPr/>
        </p:nvSpPr>
        <p:spPr>
          <a:xfrm>
            <a:off x="907258" y="1225859"/>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75">
            <a:extLst>
              <a:ext uri="{FF2B5EF4-FFF2-40B4-BE49-F238E27FC236}">
                <a16:creationId xmlns:a16="http://schemas.microsoft.com/office/drawing/2014/main" id="{6A934F84-C9A3-4FB1-A8EE-812AA89F046A}"/>
              </a:ext>
              <a:ext uri="{C183D7F6-B498-43B3-948B-1728B52AA6E4}">
                <adec:decorative xmlns:adec="http://schemas.microsoft.com/office/drawing/2017/decorative" val="1"/>
              </a:ext>
            </a:extLst>
          </p:cNvPr>
          <p:cNvSpPr/>
          <p:nvPr/>
        </p:nvSpPr>
        <p:spPr>
          <a:xfrm>
            <a:off x="3024315" y="1225859"/>
            <a:ext cx="7640507" cy="560290"/>
          </a:xfrm>
          <a:prstGeom prst="roundRect">
            <a:avLst>
              <a:gd name="adj" fmla="val 50000"/>
            </a:avLst>
          </a:prstGeom>
          <a:solidFill>
            <a:srgbClr val="EA7A8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DBADB-436F-47FD-B653-BD8DC6F003EA}"/>
              </a:ext>
            </a:extLst>
          </p:cNvPr>
          <p:cNvSpPr txBox="1"/>
          <p:nvPr/>
        </p:nvSpPr>
        <p:spPr>
          <a:xfrm>
            <a:off x="3708041" y="1321339"/>
            <a:ext cx="6476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Color</a:t>
            </a:r>
          </a:p>
        </p:txBody>
      </p:sp>
      <p:sp>
        <p:nvSpPr>
          <p:cNvPr id="8" name="TextBox 7">
            <a:extLst>
              <a:ext uri="{FF2B5EF4-FFF2-40B4-BE49-F238E27FC236}">
                <a16:creationId xmlns:a16="http://schemas.microsoft.com/office/drawing/2014/main" id="{FB201CA9-3CE6-4A0D-BA17-E258F29387D4}"/>
              </a:ext>
            </a:extLst>
          </p:cNvPr>
          <p:cNvSpPr txBox="1"/>
          <p:nvPr/>
        </p:nvSpPr>
        <p:spPr>
          <a:xfrm>
            <a:off x="5914487" y="1321339"/>
            <a:ext cx="4873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HEX</a:t>
            </a:r>
          </a:p>
        </p:txBody>
      </p:sp>
      <p:sp>
        <p:nvSpPr>
          <p:cNvPr id="9" name="Rounded Rectangle 82">
            <a:extLst>
              <a:ext uri="{FF2B5EF4-FFF2-40B4-BE49-F238E27FC236}">
                <a16:creationId xmlns:a16="http://schemas.microsoft.com/office/drawing/2014/main" id="{9E4204E5-1848-4B85-A72C-5F7285214287}"/>
              </a:ext>
              <a:ext uri="{C183D7F6-B498-43B3-948B-1728B52AA6E4}">
                <adec:decorative xmlns:adec="http://schemas.microsoft.com/office/drawing/2017/decorative" val="1"/>
              </a:ext>
            </a:extLst>
          </p:cNvPr>
          <p:cNvSpPr/>
          <p:nvPr/>
        </p:nvSpPr>
        <p:spPr>
          <a:xfrm>
            <a:off x="3024315" y="267193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83">
            <a:extLst>
              <a:ext uri="{FF2B5EF4-FFF2-40B4-BE49-F238E27FC236}">
                <a16:creationId xmlns:a16="http://schemas.microsoft.com/office/drawing/2014/main" id="{0C41FEDE-C12B-499A-8EA9-7585163DB65D}"/>
              </a:ext>
              <a:ext uri="{C183D7F6-B498-43B3-948B-1728B52AA6E4}">
                <adec:decorative xmlns:adec="http://schemas.microsoft.com/office/drawing/2017/decorative" val="1"/>
              </a:ext>
            </a:extLst>
          </p:cNvPr>
          <p:cNvSpPr/>
          <p:nvPr/>
        </p:nvSpPr>
        <p:spPr>
          <a:xfrm>
            <a:off x="3024315" y="339497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84">
            <a:extLst>
              <a:ext uri="{FF2B5EF4-FFF2-40B4-BE49-F238E27FC236}">
                <a16:creationId xmlns:a16="http://schemas.microsoft.com/office/drawing/2014/main" id="{4D5F6CC5-25C3-49DB-AD97-74E2B10FB4C8}"/>
              </a:ext>
              <a:ext uri="{C183D7F6-B498-43B3-948B-1728B52AA6E4}">
                <adec:decorative xmlns:adec="http://schemas.microsoft.com/office/drawing/2017/decorative" val="1"/>
              </a:ext>
            </a:extLst>
          </p:cNvPr>
          <p:cNvSpPr/>
          <p:nvPr/>
        </p:nvSpPr>
        <p:spPr>
          <a:xfrm>
            <a:off x="3024315" y="411801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6">
            <a:extLst>
              <a:ext uri="{FF2B5EF4-FFF2-40B4-BE49-F238E27FC236}">
                <a16:creationId xmlns:a16="http://schemas.microsoft.com/office/drawing/2014/main" id="{E5C3107C-C579-4AB6-8DC5-A2B9657779C9}"/>
              </a:ext>
              <a:ext uri="{C183D7F6-B498-43B3-948B-1728B52AA6E4}">
                <adec:decorative xmlns:adec="http://schemas.microsoft.com/office/drawing/2017/decorative" val="1"/>
              </a:ext>
            </a:extLst>
          </p:cNvPr>
          <p:cNvSpPr/>
          <p:nvPr/>
        </p:nvSpPr>
        <p:spPr>
          <a:xfrm>
            <a:off x="907258" y="19489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13" name="Rounded Rectangle 97">
            <a:extLst>
              <a:ext uri="{FF2B5EF4-FFF2-40B4-BE49-F238E27FC236}">
                <a16:creationId xmlns:a16="http://schemas.microsoft.com/office/drawing/2014/main" id="{E634048D-E92F-4078-817A-F5AFECDE160B}"/>
              </a:ext>
              <a:ext uri="{C183D7F6-B498-43B3-948B-1728B52AA6E4}">
                <adec:decorative xmlns:adec="http://schemas.microsoft.com/office/drawing/2017/decorative" val="1"/>
              </a:ext>
            </a:extLst>
          </p:cNvPr>
          <p:cNvSpPr/>
          <p:nvPr/>
        </p:nvSpPr>
        <p:spPr>
          <a:xfrm>
            <a:off x="907258" y="267194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14" name="Rounded Rectangle 98">
            <a:extLst>
              <a:ext uri="{FF2B5EF4-FFF2-40B4-BE49-F238E27FC236}">
                <a16:creationId xmlns:a16="http://schemas.microsoft.com/office/drawing/2014/main" id="{60A2DB30-6713-4CF2-B68D-7D1DF1CE49F0}"/>
              </a:ext>
              <a:ext uri="{C183D7F6-B498-43B3-948B-1728B52AA6E4}">
                <adec:decorative xmlns:adec="http://schemas.microsoft.com/office/drawing/2017/decorative" val="1"/>
              </a:ext>
            </a:extLst>
          </p:cNvPr>
          <p:cNvSpPr/>
          <p:nvPr/>
        </p:nvSpPr>
        <p:spPr>
          <a:xfrm>
            <a:off x="907258" y="339498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15" name="Rounded Rectangle 99">
            <a:extLst>
              <a:ext uri="{FF2B5EF4-FFF2-40B4-BE49-F238E27FC236}">
                <a16:creationId xmlns:a16="http://schemas.microsoft.com/office/drawing/2014/main" id="{4755831E-A120-45E4-8C94-A0F9221A38D1}"/>
              </a:ext>
              <a:ext uri="{C183D7F6-B498-43B3-948B-1728B52AA6E4}">
                <adec:decorative xmlns:adec="http://schemas.microsoft.com/office/drawing/2017/decorative" val="1"/>
              </a:ext>
            </a:extLst>
          </p:cNvPr>
          <p:cNvSpPr/>
          <p:nvPr/>
        </p:nvSpPr>
        <p:spPr>
          <a:xfrm>
            <a:off x="907258" y="411802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16" name="TextBox 15">
            <a:extLst>
              <a:ext uri="{FF2B5EF4-FFF2-40B4-BE49-F238E27FC236}">
                <a16:creationId xmlns:a16="http://schemas.microsoft.com/office/drawing/2014/main" id="{83358F38-12C4-4450-B204-57E205732B86}"/>
              </a:ext>
            </a:extLst>
          </p:cNvPr>
          <p:cNvSpPr txBox="1"/>
          <p:nvPr/>
        </p:nvSpPr>
        <p:spPr>
          <a:xfrm>
            <a:off x="1546551" y="1352117"/>
            <a:ext cx="736484" cy="307777"/>
          </a:xfrm>
          <a:prstGeom prst="rect">
            <a:avLst/>
          </a:prstGeom>
          <a:noFill/>
        </p:spPr>
        <p:txBody>
          <a:bodyPr wrap="none" lIns="0" tIns="0" rIns="0" bIns="0" rtlCol="0" anchor="ctr">
            <a:spAutoFit/>
          </a:bodyPr>
          <a:lstStyle/>
          <a:p>
            <a:pPr algn="ctr"/>
            <a:r>
              <a:rPr lang="en-US" sz="2000" b="1" dirty="0">
                <a:solidFill>
                  <a:schemeClr val="bg1"/>
                </a:solidFill>
              </a:rPr>
              <a:t>Priority</a:t>
            </a:r>
          </a:p>
        </p:txBody>
      </p:sp>
      <p:sp>
        <p:nvSpPr>
          <p:cNvPr id="17" name="Rounded Rectangle 76">
            <a:extLst>
              <a:ext uri="{FF2B5EF4-FFF2-40B4-BE49-F238E27FC236}">
                <a16:creationId xmlns:a16="http://schemas.microsoft.com/office/drawing/2014/main" id="{B31B054F-7549-4DBF-9EC1-4F7BDD7DC13A}"/>
              </a:ext>
              <a:ext uri="{C183D7F6-B498-43B3-948B-1728B52AA6E4}">
                <adec:decorative xmlns:adec="http://schemas.microsoft.com/office/drawing/2017/decorative" val="1"/>
              </a:ext>
            </a:extLst>
          </p:cNvPr>
          <p:cNvSpPr/>
          <p:nvPr/>
        </p:nvSpPr>
        <p:spPr>
          <a:xfrm>
            <a:off x="3771516" y="2034287"/>
            <a:ext cx="423272" cy="42550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84">
            <a:extLst>
              <a:ext uri="{FF2B5EF4-FFF2-40B4-BE49-F238E27FC236}">
                <a16:creationId xmlns:a16="http://schemas.microsoft.com/office/drawing/2014/main" id="{0E310491-13DC-4487-BBB1-EE55D37705F3}"/>
              </a:ext>
              <a:ext uri="{C183D7F6-B498-43B3-948B-1728B52AA6E4}">
                <adec:decorative xmlns:adec="http://schemas.microsoft.com/office/drawing/2017/decorative" val="1"/>
              </a:ext>
            </a:extLst>
          </p:cNvPr>
          <p:cNvSpPr/>
          <p:nvPr/>
        </p:nvSpPr>
        <p:spPr>
          <a:xfrm>
            <a:off x="3024315" y="484105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99">
            <a:extLst>
              <a:ext uri="{FF2B5EF4-FFF2-40B4-BE49-F238E27FC236}">
                <a16:creationId xmlns:a16="http://schemas.microsoft.com/office/drawing/2014/main" id="{6ECBF5DF-C23A-4211-83B1-6EDEFEB04646}"/>
              </a:ext>
              <a:ext uri="{C183D7F6-B498-43B3-948B-1728B52AA6E4}">
                <adec:decorative xmlns:adec="http://schemas.microsoft.com/office/drawing/2017/decorative" val="1"/>
              </a:ext>
            </a:extLst>
          </p:cNvPr>
          <p:cNvSpPr/>
          <p:nvPr/>
        </p:nvSpPr>
        <p:spPr>
          <a:xfrm>
            <a:off x="907258" y="484106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sp>
        <p:nvSpPr>
          <p:cNvPr id="20" name="Rounded Rectangle 84">
            <a:extLst>
              <a:ext uri="{FF2B5EF4-FFF2-40B4-BE49-F238E27FC236}">
                <a16:creationId xmlns:a16="http://schemas.microsoft.com/office/drawing/2014/main" id="{8ACDFD52-6636-400E-9529-8987FD1775FD}"/>
              </a:ext>
              <a:ext uri="{C183D7F6-B498-43B3-948B-1728B52AA6E4}">
                <adec:decorative xmlns:adec="http://schemas.microsoft.com/office/drawing/2017/decorative" val="1"/>
              </a:ext>
            </a:extLst>
          </p:cNvPr>
          <p:cNvSpPr/>
          <p:nvPr/>
        </p:nvSpPr>
        <p:spPr>
          <a:xfrm>
            <a:off x="3024315" y="556409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9">
            <a:extLst>
              <a:ext uri="{FF2B5EF4-FFF2-40B4-BE49-F238E27FC236}">
                <a16:creationId xmlns:a16="http://schemas.microsoft.com/office/drawing/2014/main" id="{96059AD0-5773-4CB4-812E-D52731027416}"/>
              </a:ext>
              <a:ext uri="{C183D7F6-B498-43B3-948B-1728B52AA6E4}">
                <adec:decorative xmlns:adec="http://schemas.microsoft.com/office/drawing/2017/decorative" val="1"/>
              </a:ext>
            </a:extLst>
          </p:cNvPr>
          <p:cNvSpPr/>
          <p:nvPr/>
        </p:nvSpPr>
        <p:spPr>
          <a:xfrm>
            <a:off x="907258" y="556410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6</a:t>
            </a:r>
          </a:p>
        </p:txBody>
      </p:sp>
      <p:sp>
        <p:nvSpPr>
          <p:cNvPr id="22" name="Rounded Rectangle 76">
            <a:extLst>
              <a:ext uri="{FF2B5EF4-FFF2-40B4-BE49-F238E27FC236}">
                <a16:creationId xmlns:a16="http://schemas.microsoft.com/office/drawing/2014/main" id="{6E05A551-DC1F-4D69-8F9D-3762C61D146D}"/>
              </a:ext>
              <a:ext uri="{C183D7F6-B498-43B3-948B-1728B52AA6E4}">
                <adec:decorative xmlns:adec="http://schemas.microsoft.com/office/drawing/2017/decorative" val="1"/>
              </a:ext>
            </a:extLst>
          </p:cNvPr>
          <p:cNvSpPr/>
          <p:nvPr/>
        </p:nvSpPr>
        <p:spPr>
          <a:xfrm>
            <a:off x="3771516" y="2742747"/>
            <a:ext cx="423272" cy="42550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76">
            <a:extLst>
              <a:ext uri="{FF2B5EF4-FFF2-40B4-BE49-F238E27FC236}">
                <a16:creationId xmlns:a16="http://schemas.microsoft.com/office/drawing/2014/main" id="{EDA024F5-E84D-4CC9-8A02-5C5126F755EA}"/>
              </a:ext>
              <a:ext uri="{C183D7F6-B498-43B3-948B-1728B52AA6E4}">
                <adec:decorative xmlns:adec="http://schemas.microsoft.com/office/drawing/2017/decorative" val="1"/>
              </a:ext>
            </a:extLst>
          </p:cNvPr>
          <p:cNvSpPr/>
          <p:nvPr/>
        </p:nvSpPr>
        <p:spPr>
          <a:xfrm>
            <a:off x="3771516" y="3462373"/>
            <a:ext cx="423272" cy="425501"/>
          </a:xfrm>
          <a:prstGeom prst="roundRect">
            <a:avLst>
              <a:gd name="adj" fmla="val 50000"/>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76">
            <a:extLst>
              <a:ext uri="{FF2B5EF4-FFF2-40B4-BE49-F238E27FC236}">
                <a16:creationId xmlns:a16="http://schemas.microsoft.com/office/drawing/2014/main" id="{804AD2EA-8094-4164-8053-7AA5713A3904}"/>
              </a:ext>
              <a:ext uri="{C183D7F6-B498-43B3-948B-1728B52AA6E4}">
                <adec:decorative xmlns:adec="http://schemas.microsoft.com/office/drawing/2017/decorative" val="1"/>
              </a:ext>
            </a:extLst>
          </p:cNvPr>
          <p:cNvSpPr/>
          <p:nvPr/>
        </p:nvSpPr>
        <p:spPr>
          <a:xfrm>
            <a:off x="3771516" y="4185413"/>
            <a:ext cx="423272" cy="425501"/>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76">
            <a:extLst>
              <a:ext uri="{FF2B5EF4-FFF2-40B4-BE49-F238E27FC236}">
                <a16:creationId xmlns:a16="http://schemas.microsoft.com/office/drawing/2014/main" id="{E3EA3D87-A85C-47AB-AEC0-9D030B862AAE}"/>
              </a:ext>
              <a:ext uri="{C183D7F6-B498-43B3-948B-1728B52AA6E4}">
                <adec:decorative xmlns:adec="http://schemas.microsoft.com/office/drawing/2017/decorative" val="1"/>
              </a:ext>
            </a:extLst>
          </p:cNvPr>
          <p:cNvSpPr/>
          <p:nvPr/>
        </p:nvSpPr>
        <p:spPr>
          <a:xfrm>
            <a:off x="3771516" y="4908453"/>
            <a:ext cx="423272" cy="425501"/>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76">
            <a:extLst>
              <a:ext uri="{FF2B5EF4-FFF2-40B4-BE49-F238E27FC236}">
                <a16:creationId xmlns:a16="http://schemas.microsoft.com/office/drawing/2014/main" id="{210A0046-B460-45B4-9830-695C8562461D}"/>
              </a:ext>
              <a:ext uri="{C183D7F6-B498-43B3-948B-1728B52AA6E4}">
                <adec:decorative xmlns:adec="http://schemas.microsoft.com/office/drawing/2017/decorative" val="1"/>
              </a:ext>
            </a:extLst>
          </p:cNvPr>
          <p:cNvSpPr/>
          <p:nvPr/>
        </p:nvSpPr>
        <p:spPr>
          <a:xfrm>
            <a:off x="3771516" y="5631493"/>
            <a:ext cx="423272" cy="425501"/>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411F8DE-0832-42E9-9AED-1B4F99B0B492}"/>
              </a:ext>
            </a:extLst>
          </p:cNvPr>
          <p:cNvSpPr txBox="1"/>
          <p:nvPr/>
        </p:nvSpPr>
        <p:spPr>
          <a:xfrm>
            <a:off x="5573948" y="2068550"/>
            <a:ext cx="1655693" cy="369332"/>
          </a:xfrm>
          <a:prstGeom prst="rect">
            <a:avLst/>
          </a:prstGeom>
          <a:noFill/>
        </p:spPr>
        <p:txBody>
          <a:bodyPr wrap="square" rtlCol="0">
            <a:spAutoFit/>
          </a:bodyPr>
          <a:lstStyle/>
          <a:p>
            <a:r>
              <a:rPr lang="en-CA" dirty="0"/>
              <a:t>#44546A</a:t>
            </a:r>
          </a:p>
        </p:txBody>
      </p:sp>
      <p:sp>
        <p:nvSpPr>
          <p:cNvPr id="28" name="TextBox 27">
            <a:extLst>
              <a:ext uri="{FF2B5EF4-FFF2-40B4-BE49-F238E27FC236}">
                <a16:creationId xmlns:a16="http://schemas.microsoft.com/office/drawing/2014/main" id="{1219C208-9F82-4222-8D90-26A0235C1D73}"/>
              </a:ext>
            </a:extLst>
          </p:cNvPr>
          <p:cNvSpPr txBox="1"/>
          <p:nvPr/>
        </p:nvSpPr>
        <p:spPr>
          <a:xfrm>
            <a:off x="5573949" y="2770722"/>
            <a:ext cx="1655693" cy="369332"/>
          </a:xfrm>
          <a:prstGeom prst="rect">
            <a:avLst/>
          </a:prstGeom>
          <a:noFill/>
        </p:spPr>
        <p:txBody>
          <a:bodyPr wrap="square" rtlCol="0">
            <a:spAutoFit/>
          </a:bodyPr>
          <a:lstStyle/>
          <a:p>
            <a:r>
              <a:rPr lang="en-CA" dirty="0"/>
              <a:t>#E31737</a:t>
            </a:r>
          </a:p>
        </p:txBody>
      </p:sp>
      <p:sp>
        <p:nvSpPr>
          <p:cNvPr id="29" name="TextBox 28">
            <a:extLst>
              <a:ext uri="{FF2B5EF4-FFF2-40B4-BE49-F238E27FC236}">
                <a16:creationId xmlns:a16="http://schemas.microsoft.com/office/drawing/2014/main" id="{3B004C44-69B7-4A57-8C11-52A3D1587AC0}"/>
              </a:ext>
            </a:extLst>
          </p:cNvPr>
          <p:cNvSpPr txBox="1"/>
          <p:nvPr/>
        </p:nvSpPr>
        <p:spPr>
          <a:xfrm>
            <a:off x="5573950" y="3522267"/>
            <a:ext cx="1655693" cy="369332"/>
          </a:xfrm>
          <a:prstGeom prst="rect">
            <a:avLst/>
          </a:prstGeom>
          <a:noFill/>
        </p:spPr>
        <p:txBody>
          <a:bodyPr wrap="square" rtlCol="0">
            <a:spAutoFit/>
          </a:bodyPr>
          <a:lstStyle/>
          <a:p>
            <a:r>
              <a:rPr lang="en-CA" dirty="0"/>
              <a:t>#8497B0</a:t>
            </a:r>
          </a:p>
        </p:txBody>
      </p:sp>
      <p:sp>
        <p:nvSpPr>
          <p:cNvPr id="30" name="TextBox 29">
            <a:extLst>
              <a:ext uri="{FF2B5EF4-FFF2-40B4-BE49-F238E27FC236}">
                <a16:creationId xmlns:a16="http://schemas.microsoft.com/office/drawing/2014/main" id="{639884AC-FC6B-40E8-8FF6-866B273282E7}"/>
              </a:ext>
            </a:extLst>
          </p:cNvPr>
          <p:cNvSpPr txBox="1"/>
          <p:nvPr/>
        </p:nvSpPr>
        <p:spPr>
          <a:xfrm>
            <a:off x="5573951" y="4241582"/>
            <a:ext cx="1655693" cy="369332"/>
          </a:xfrm>
          <a:prstGeom prst="rect">
            <a:avLst/>
          </a:prstGeom>
          <a:noFill/>
        </p:spPr>
        <p:txBody>
          <a:bodyPr wrap="square" rtlCol="0">
            <a:spAutoFit/>
          </a:bodyPr>
          <a:lstStyle/>
          <a:p>
            <a:r>
              <a:rPr lang="en-CA" dirty="0"/>
              <a:t>#FFC427</a:t>
            </a:r>
          </a:p>
        </p:txBody>
      </p:sp>
      <p:sp>
        <p:nvSpPr>
          <p:cNvPr id="31" name="TextBox 30">
            <a:extLst>
              <a:ext uri="{FF2B5EF4-FFF2-40B4-BE49-F238E27FC236}">
                <a16:creationId xmlns:a16="http://schemas.microsoft.com/office/drawing/2014/main" id="{12BDD8C8-F12A-4460-A229-9B67E93270B7}"/>
              </a:ext>
            </a:extLst>
          </p:cNvPr>
          <p:cNvSpPr txBox="1"/>
          <p:nvPr/>
        </p:nvSpPr>
        <p:spPr>
          <a:xfrm>
            <a:off x="5573952" y="4964622"/>
            <a:ext cx="1655693" cy="369332"/>
          </a:xfrm>
          <a:prstGeom prst="rect">
            <a:avLst/>
          </a:prstGeom>
          <a:noFill/>
        </p:spPr>
        <p:txBody>
          <a:bodyPr wrap="square" rtlCol="0">
            <a:spAutoFit/>
          </a:bodyPr>
          <a:lstStyle/>
          <a:p>
            <a:r>
              <a:rPr lang="en-CA" dirty="0"/>
              <a:t>#009999</a:t>
            </a:r>
          </a:p>
        </p:txBody>
      </p:sp>
      <p:sp>
        <p:nvSpPr>
          <p:cNvPr id="32" name="TextBox 31">
            <a:extLst>
              <a:ext uri="{FF2B5EF4-FFF2-40B4-BE49-F238E27FC236}">
                <a16:creationId xmlns:a16="http://schemas.microsoft.com/office/drawing/2014/main" id="{285956F6-819C-45FB-B1AA-2CE5AD86E5B9}"/>
              </a:ext>
            </a:extLst>
          </p:cNvPr>
          <p:cNvSpPr txBox="1"/>
          <p:nvPr/>
        </p:nvSpPr>
        <p:spPr>
          <a:xfrm>
            <a:off x="5573953" y="5689090"/>
            <a:ext cx="1655693" cy="369332"/>
          </a:xfrm>
          <a:prstGeom prst="rect">
            <a:avLst/>
          </a:prstGeom>
          <a:noFill/>
        </p:spPr>
        <p:txBody>
          <a:bodyPr wrap="square" rtlCol="0">
            <a:spAutoFit/>
          </a:bodyPr>
          <a:lstStyle/>
          <a:p>
            <a:r>
              <a:rPr lang="en-CA" dirty="0"/>
              <a:t># 0070C0</a:t>
            </a:r>
          </a:p>
        </p:txBody>
      </p:sp>
      <p:sp>
        <p:nvSpPr>
          <p:cNvPr id="33" name="TextBox 32">
            <a:extLst>
              <a:ext uri="{FF2B5EF4-FFF2-40B4-BE49-F238E27FC236}">
                <a16:creationId xmlns:a16="http://schemas.microsoft.com/office/drawing/2014/main" id="{BADFC790-4EE1-4749-87B1-EB67BE27D440}"/>
              </a:ext>
            </a:extLst>
          </p:cNvPr>
          <p:cNvSpPr txBox="1"/>
          <p:nvPr/>
        </p:nvSpPr>
        <p:spPr>
          <a:xfrm>
            <a:off x="8388072" y="198194"/>
            <a:ext cx="2743199" cy="707886"/>
          </a:xfrm>
          <a:prstGeom prst="rect">
            <a:avLst/>
          </a:prstGeom>
          <a:noFill/>
        </p:spPr>
        <p:txBody>
          <a:bodyPr wrap="square" rtlCol="0">
            <a:spAutoFit/>
          </a:bodyPr>
          <a:lstStyle/>
          <a:p>
            <a:r>
              <a:rPr lang="en-US" sz="2000" b="1" dirty="0"/>
              <a:t>Title Font </a:t>
            </a:r>
            <a:r>
              <a:rPr lang="en-US" sz="2000" dirty="0"/>
              <a:t>: Verdana</a:t>
            </a:r>
          </a:p>
          <a:p>
            <a:r>
              <a:rPr lang="en-US" sz="2000" b="1" dirty="0"/>
              <a:t>Body Font</a:t>
            </a:r>
            <a:r>
              <a:rPr lang="en-US" sz="2000" dirty="0"/>
              <a:t>: Calibri Light</a:t>
            </a:r>
          </a:p>
        </p:txBody>
      </p:sp>
      <p:sp>
        <p:nvSpPr>
          <p:cNvPr id="34" name="Rectangle 33">
            <a:extLst>
              <a:ext uri="{FF2B5EF4-FFF2-40B4-BE49-F238E27FC236}">
                <a16:creationId xmlns:a16="http://schemas.microsoft.com/office/drawing/2014/main" id="{6E7D8CB8-7BD3-47BF-A747-D0E000B7B481}"/>
              </a:ext>
            </a:extLst>
          </p:cNvPr>
          <p:cNvSpPr/>
          <p:nvPr/>
        </p:nvSpPr>
        <p:spPr>
          <a:xfrm>
            <a:off x="8214677" y="174735"/>
            <a:ext cx="151066" cy="747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Date Placeholder 34">
            <a:extLst>
              <a:ext uri="{FF2B5EF4-FFF2-40B4-BE49-F238E27FC236}">
                <a16:creationId xmlns:a16="http://schemas.microsoft.com/office/drawing/2014/main" id="{9EEF3E98-C502-418C-919E-9B434B7E3BDD}"/>
              </a:ext>
            </a:extLst>
          </p:cNvPr>
          <p:cNvSpPr>
            <a:spLocks noGrp="1"/>
          </p:cNvSpPr>
          <p:nvPr>
            <p:ph type="dt" sz="half" idx="10"/>
          </p:nvPr>
        </p:nvSpPr>
        <p:spPr/>
        <p:txBody>
          <a:bodyPr/>
          <a:lstStyle/>
          <a:p>
            <a:fld id="{780C3B38-BDB9-4646-A524-DB5E080CF463}" type="datetime4">
              <a:rPr lang="en-US" smtClean="0"/>
              <a:t>November 5, 2021</a:t>
            </a:fld>
            <a:endParaRPr lang="en-US" dirty="0"/>
          </a:p>
        </p:txBody>
      </p:sp>
      <p:sp>
        <p:nvSpPr>
          <p:cNvPr id="36" name="TextBox 35">
            <a:extLst>
              <a:ext uri="{FF2B5EF4-FFF2-40B4-BE49-F238E27FC236}">
                <a16:creationId xmlns:a16="http://schemas.microsoft.com/office/drawing/2014/main" id="{18A41F58-9EDD-4D5D-B2D3-3664CDAE54B4}"/>
              </a:ext>
            </a:extLst>
          </p:cNvPr>
          <p:cNvSpPr txBox="1"/>
          <p:nvPr/>
        </p:nvSpPr>
        <p:spPr>
          <a:xfrm>
            <a:off x="8367917" y="1333376"/>
            <a:ext cx="508345"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RGB</a:t>
            </a:r>
          </a:p>
        </p:txBody>
      </p:sp>
      <p:sp>
        <p:nvSpPr>
          <p:cNvPr id="37" name="TextBox 36">
            <a:extLst>
              <a:ext uri="{FF2B5EF4-FFF2-40B4-BE49-F238E27FC236}">
                <a16:creationId xmlns:a16="http://schemas.microsoft.com/office/drawing/2014/main" id="{0E5CFD7D-EFBB-4A73-9078-ECD9A152EC3C}"/>
              </a:ext>
            </a:extLst>
          </p:cNvPr>
          <p:cNvSpPr txBox="1"/>
          <p:nvPr/>
        </p:nvSpPr>
        <p:spPr>
          <a:xfrm>
            <a:off x="8037894" y="2080587"/>
            <a:ext cx="1655693" cy="369332"/>
          </a:xfrm>
          <a:prstGeom prst="rect">
            <a:avLst/>
          </a:prstGeom>
          <a:noFill/>
        </p:spPr>
        <p:txBody>
          <a:bodyPr wrap="square" rtlCol="0">
            <a:spAutoFit/>
          </a:bodyPr>
          <a:lstStyle/>
          <a:p>
            <a:r>
              <a:rPr lang="en-CA" dirty="0"/>
              <a:t>(68, 84, 106)</a:t>
            </a:r>
          </a:p>
        </p:txBody>
      </p:sp>
      <p:sp>
        <p:nvSpPr>
          <p:cNvPr id="38" name="TextBox 37">
            <a:extLst>
              <a:ext uri="{FF2B5EF4-FFF2-40B4-BE49-F238E27FC236}">
                <a16:creationId xmlns:a16="http://schemas.microsoft.com/office/drawing/2014/main" id="{7E9B9EA3-39EA-47E4-B1C7-6F41578BC7DB}"/>
              </a:ext>
            </a:extLst>
          </p:cNvPr>
          <p:cNvSpPr txBox="1"/>
          <p:nvPr/>
        </p:nvSpPr>
        <p:spPr>
          <a:xfrm>
            <a:off x="8037895" y="2782759"/>
            <a:ext cx="1655693" cy="369332"/>
          </a:xfrm>
          <a:prstGeom prst="rect">
            <a:avLst/>
          </a:prstGeom>
          <a:noFill/>
        </p:spPr>
        <p:txBody>
          <a:bodyPr wrap="square" rtlCol="0">
            <a:spAutoFit/>
          </a:bodyPr>
          <a:lstStyle/>
          <a:p>
            <a:r>
              <a:rPr lang="en-CA" dirty="0"/>
              <a:t>(227, 23, 55)</a:t>
            </a:r>
          </a:p>
        </p:txBody>
      </p:sp>
      <p:sp>
        <p:nvSpPr>
          <p:cNvPr id="39" name="TextBox 38">
            <a:extLst>
              <a:ext uri="{FF2B5EF4-FFF2-40B4-BE49-F238E27FC236}">
                <a16:creationId xmlns:a16="http://schemas.microsoft.com/office/drawing/2014/main" id="{BEBF8A65-8BA1-44ED-A81B-F72EBAFCE130}"/>
              </a:ext>
            </a:extLst>
          </p:cNvPr>
          <p:cNvSpPr txBox="1"/>
          <p:nvPr/>
        </p:nvSpPr>
        <p:spPr>
          <a:xfrm>
            <a:off x="8037896" y="3534304"/>
            <a:ext cx="1655693" cy="369332"/>
          </a:xfrm>
          <a:prstGeom prst="rect">
            <a:avLst/>
          </a:prstGeom>
          <a:noFill/>
        </p:spPr>
        <p:txBody>
          <a:bodyPr wrap="square" rtlCol="0">
            <a:spAutoFit/>
          </a:bodyPr>
          <a:lstStyle/>
          <a:p>
            <a:r>
              <a:rPr lang="en-CA" dirty="0"/>
              <a:t>(132, 151, 176) </a:t>
            </a:r>
          </a:p>
        </p:txBody>
      </p:sp>
      <p:sp>
        <p:nvSpPr>
          <p:cNvPr id="40" name="TextBox 39">
            <a:extLst>
              <a:ext uri="{FF2B5EF4-FFF2-40B4-BE49-F238E27FC236}">
                <a16:creationId xmlns:a16="http://schemas.microsoft.com/office/drawing/2014/main" id="{FC85E3B5-BBEA-42C3-845A-776E400A14D7}"/>
              </a:ext>
            </a:extLst>
          </p:cNvPr>
          <p:cNvSpPr txBox="1"/>
          <p:nvPr/>
        </p:nvSpPr>
        <p:spPr>
          <a:xfrm>
            <a:off x="8037897" y="4253619"/>
            <a:ext cx="1655693" cy="369332"/>
          </a:xfrm>
          <a:prstGeom prst="rect">
            <a:avLst/>
          </a:prstGeom>
          <a:noFill/>
        </p:spPr>
        <p:txBody>
          <a:bodyPr wrap="square" rtlCol="0">
            <a:spAutoFit/>
          </a:bodyPr>
          <a:lstStyle/>
          <a:p>
            <a:r>
              <a:rPr lang="en-CA" dirty="0"/>
              <a:t>(255, 196, 39)</a:t>
            </a:r>
          </a:p>
        </p:txBody>
      </p:sp>
      <p:sp>
        <p:nvSpPr>
          <p:cNvPr id="41" name="TextBox 40">
            <a:extLst>
              <a:ext uri="{FF2B5EF4-FFF2-40B4-BE49-F238E27FC236}">
                <a16:creationId xmlns:a16="http://schemas.microsoft.com/office/drawing/2014/main" id="{A16E2060-2BAC-4457-8176-E3275A3C8FE4}"/>
              </a:ext>
            </a:extLst>
          </p:cNvPr>
          <p:cNvSpPr txBox="1"/>
          <p:nvPr/>
        </p:nvSpPr>
        <p:spPr>
          <a:xfrm>
            <a:off x="8037898" y="4976659"/>
            <a:ext cx="1655693" cy="369332"/>
          </a:xfrm>
          <a:prstGeom prst="rect">
            <a:avLst/>
          </a:prstGeom>
          <a:noFill/>
        </p:spPr>
        <p:txBody>
          <a:bodyPr wrap="square" rtlCol="0">
            <a:spAutoFit/>
          </a:bodyPr>
          <a:lstStyle/>
          <a:p>
            <a:r>
              <a:rPr lang="en-CA" dirty="0"/>
              <a:t>(0, 153, 153)</a:t>
            </a:r>
          </a:p>
        </p:txBody>
      </p:sp>
      <p:sp>
        <p:nvSpPr>
          <p:cNvPr id="42" name="TextBox 41">
            <a:extLst>
              <a:ext uri="{FF2B5EF4-FFF2-40B4-BE49-F238E27FC236}">
                <a16:creationId xmlns:a16="http://schemas.microsoft.com/office/drawing/2014/main" id="{38118B0B-F264-4063-B9EA-2D022439A668}"/>
              </a:ext>
            </a:extLst>
          </p:cNvPr>
          <p:cNvSpPr txBox="1"/>
          <p:nvPr/>
        </p:nvSpPr>
        <p:spPr>
          <a:xfrm>
            <a:off x="8037899" y="5701127"/>
            <a:ext cx="1655693" cy="369332"/>
          </a:xfrm>
          <a:prstGeom prst="rect">
            <a:avLst/>
          </a:prstGeom>
          <a:noFill/>
        </p:spPr>
        <p:txBody>
          <a:bodyPr wrap="square" rtlCol="0">
            <a:spAutoFit/>
          </a:bodyPr>
          <a:lstStyle/>
          <a:p>
            <a:r>
              <a:rPr lang="en-CA" dirty="0"/>
              <a:t>(0, 112, 192)</a:t>
            </a:r>
          </a:p>
        </p:txBody>
      </p:sp>
    </p:spTree>
    <p:extLst>
      <p:ext uri="{BB962C8B-B14F-4D97-AF65-F5344CB8AC3E}">
        <p14:creationId xmlns:p14="http://schemas.microsoft.com/office/powerpoint/2010/main" val="188372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Connector 13">
            <a:extLst>
              <a:ext uri="{FF2B5EF4-FFF2-40B4-BE49-F238E27FC236}">
                <a16:creationId xmlns:a16="http://schemas.microsoft.com/office/drawing/2014/main" id="{1BF017E8-4DA7-430F-A022-DCCA3647C796}"/>
              </a:ext>
            </a:extLst>
          </p:cNvPr>
          <p:cNvSpPr/>
          <p:nvPr/>
        </p:nvSpPr>
        <p:spPr>
          <a:xfrm>
            <a:off x="957690" y="2491740"/>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C9E91182-5375-4CBF-84AC-D5699EEC43BF}"/>
              </a:ext>
            </a:extLst>
          </p:cNvPr>
          <p:cNvSpPr/>
          <p:nvPr/>
        </p:nvSpPr>
        <p:spPr>
          <a:xfrm>
            <a:off x="3716390" y="2496139"/>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164F554D-4ACC-46A9-A798-A96269001EAC}"/>
              </a:ext>
            </a:extLst>
          </p:cNvPr>
          <p:cNvSpPr/>
          <p:nvPr/>
        </p:nvSpPr>
        <p:spPr>
          <a:xfrm>
            <a:off x="6465237" y="2486293"/>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51E38AF2-9942-4B90-B9B2-ECED83B890F8}"/>
              </a:ext>
            </a:extLst>
          </p:cNvPr>
          <p:cNvSpPr/>
          <p:nvPr/>
        </p:nvSpPr>
        <p:spPr>
          <a:xfrm>
            <a:off x="9270525" y="2491740"/>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AE6AFED2-9287-45A7-A283-3846765BA9BA}"/>
              </a:ext>
            </a:extLst>
          </p:cNvPr>
          <p:cNvSpPr>
            <a:spLocks noGrp="1"/>
          </p:cNvSpPr>
          <p:nvPr>
            <p:ph type="sldNum" sz="quarter" idx="12"/>
          </p:nvPr>
        </p:nvSpPr>
        <p:spPr/>
        <p:txBody>
          <a:bodyPr/>
          <a:lstStyle/>
          <a:p>
            <a:fld id="{5A4A7955-6230-48B4-BD8B-A7C460F75945}" type="slidenum">
              <a:rPr lang="en-CA" smtClean="0"/>
              <a:pPr/>
              <a:t>5</a:t>
            </a:fld>
            <a:endParaRPr lang="en-CA" dirty="0"/>
          </a:p>
        </p:txBody>
      </p:sp>
      <p:sp>
        <p:nvSpPr>
          <p:cNvPr id="9" name="TextBox 8">
            <a:extLst>
              <a:ext uri="{FF2B5EF4-FFF2-40B4-BE49-F238E27FC236}">
                <a16:creationId xmlns:a16="http://schemas.microsoft.com/office/drawing/2014/main" id="{BB5DF085-C49F-4D14-967C-DD9372F390CE}"/>
              </a:ext>
            </a:extLst>
          </p:cNvPr>
          <p:cNvSpPr txBox="1"/>
          <p:nvPr/>
        </p:nvSpPr>
        <p:spPr>
          <a:xfrm>
            <a:off x="754391" y="4867552"/>
            <a:ext cx="2404533"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Farzin Valiloo</a:t>
            </a:r>
            <a:endParaRPr lang="en-CA" dirty="0"/>
          </a:p>
        </p:txBody>
      </p:sp>
      <p:sp>
        <p:nvSpPr>
          <p:cNvPr id="11" name="TextBox 10">
            <a:extLst>
              <a:ext uri="{FF2B5EF4-FFF2-40B4-BE49-F238E27FC236}">
                <a16:creationId xmlns:a16="http://schemas.microsoft.com/office/drawing/2014/main" id="{A574C94D-476A-4BE8-BB04-14A4E97C1765}"/>
              </a:ext>
            </a:extLst>
          </p:cNvPr>
          <p:cNvSpPr txBox="1"/>
          <p:nvPr/>
        </p:nvSpPr>
        <p:spPr>
          <a:xfrm>
            <a:off x="3521657" y="4902475"/>
            <a:ext cx="2404533"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Maryam Aliakbari</a:t>
            </a:r>
            <a:endParaRPr lang="en-CA" dirty="0"/>
          </a:p>
        </p:txBody>
      </p:sp>
      <p:sp>
        <p:nvSpPr>
          <p:cNvPr id="12" name="TextBox 11">
            <a:extLst>
              <a:ext uri="{FF2B5EF4-FFF2-40B4-BE49-F238E27FC236}">
                <a16:creationId xmlns:a16="http://schemas.microsoft.com/office/drawing/2014/main" id="{D259EE31-5A32-4004-AF68-DBF099CFE283}"/>
              </a:ext>
            </a:extLst>
          </p:cNvPr>
          <p:cNvSpPr txBox="1"/>
          <p:nvPr/>
        </p:nvSpPr>
        <p:spPr>
          <a:xfrm>
            <a:off x="6288923" y="4926026"/>
            <a:ext cx="2404533" cy="646331"/>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Mohmad Faizal Mohmad Faruk Kazi</a:t>
            </a:r>
            <a:endParaRPr lang="en-CA" b="1" dirty="0"/>
          </a:p>
        </p:txBody>
      </p:sp>
      <p:sp>
        <p:nvSpPr>
          <p:cNvPr id="13" name="TextBox 12">
            <a:extLst>
              <a:ext uri="{FF2B5EF4-FFF2-40B4-BE49-F238E27FC236}">
                <a16:creationId xmlns:a16="http://schemas.microsoft.com/office/drawing/2014/main" id="{341BFE62-75C5-411E-A438-D79D378AE095}"/>
              </a:ext>
            </a:extLst>
          </p:cNvPr>
          <p:cNvSpPr txBox="1"/>
          <p:nvPr/>
        </p:nvSpPr>
        <p:spPr>
          <a:xfrm>
            <a:off x="9056189" y="4902475"/>
            <a:ext cx="2404533" cy="923330"/>
          </a:xfrm>
          <a:prstGeom prst="rect">
            <a:avLst/>
          </a:prstGeom>
          <a:noFill/>
        </p:spPr>
        <p:txBody>
          <a:bodyPr wrap="square" rtlCol="0">
            <a:spAutoFit/>
          </a:bodyPr>
          <a:lstStyle/>
          <a:p>
            <a:pPr algn="ctr"/>
            <a:r>
              <a:rPr lang="en-US" sz="1800" b="1" dirty="0">
                <a:effectLst/>
                <a:latin typeface="Calibri" panose="020F0502020204030204" pitchFamily="34" charset="0"/>
                <a:ea typeface="Times New Roman" panose="02020603050405020304" pitchFamily="18" charset="0"/>
              </a:rPr>
              <a:t>Muhammad Thanazal Kunduvalappil Mottammal</a:t>
            </a:r>
            <a:endParaRPr lang="en-CA" b="1" dirty="0"/>
          </a:p>
        </p:txBody>
      </p:sp>
      <p:sp>
        <p:nvSpPr>
          <p:cNvPr id="16" name="TextBox 15">
            <a:extLst>
              <a:ext uri="{FF2B5EF4-FFF2-40B4-BE49-F238E27FC236}">
                <a16:creationId xmlns:a16="http://schemas.microsoft.com/office/drawing/2014/main" id="{79E3ADA7-09A4-4D8D-A9F6-81CDF6242182}"/>
              </a:ext>
            </a:extLst>
          </p:cNvPr>
          <p:cNvSpPr txBox="1"/>
          <p:nvPr/>
        </p:nvSpPr>
        <p:spPr>
          <a:xfrm>
            <a:off x="957690" y="4520487"/>
            <a:ext cx="1932003" cy="369332"/>
          </a:xfrm>
          <a:prstGeom prst="rect">
            <a:avLst/>
          </a:prstGeom>
          <a:noFill/>
        </p:spPr>
        <p:txBody>
          <a:bodyPr wrap="square" rtlCol="0">
            <a:spAutoFit/>
          </a:bodyPr>
          <a:lstStyle/>
          <a:p>
            <a:pPr algn="ctr"/>
            <a:r>
              <a:rPr lang="en-US" b="1" dirty="0">
                <a:solidFill>
                  <a:srgbClr val="009999"/>
                </a:solidFill>
              </a:rPr>
              <a:t>S. ID: 0780765 </a:t>
            </a:r>
            <a:endParaRPr lang="en-CA" b="1" dirty="0">
              <a:solidFill>
                <a:srgbClr val="009999"/>
              </a:solidFill>
            </a:endParaRPr>
          </a:p>
        </p:txBody>
      </p:sp>
      <p:sp>
        <p:nvSpPr>
          <p:cNvPr id="17" name="TextBox 16">
            <a:extLst>
              <a:ext uri="{FF2B5EF4-FFF2-40B4-BE49-F238E27FC236}">
                <a16:creationId xmlns:a16="http://schemas.microsoft.com/office/drawing/2014/main" id="{D9434AE5-7989-4015-A24B-CD47BA4A7884}"/>
              </a:ext>
            </a:extLst>
          </p:cNvPr>
          <p:cNvSpPr txBox="1"/>
          <p:nvPr/>
        </p:nvSpPr>
        <p:spPr>
          <a:xfrm>
            <a:off x="3716390" y="4513205"/>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0780763 </a:t>
            </a:r>
            <a:endParaRPr lang="en-CA" sz="1800" b="1" dirty="0">
              <a:solidFill>
                <a:srgbClr val="009999"/>
              </a:solidFill>
            </a:endParaRPr>
          </a:p>
        </p:txBody>
      </p:sp>
      <p:sp>
        <p:nvSpPr>
          <p:cNvPr id="18" name="TextBox 17">
            <a:extLst>
              <a:ext uri="{FF2B5EF4-FFF2-40B4-BE49-F238E27FC236}">
                <a16:creationId xmlns:a16="http://schemas.microsoft.com/office/drawing/2014/main" id="{09005F5A-7F74-4408-81CB-B2A6AF08A6BE}"/>
              </a:ext>
            </a:extLst>
          </p:cNvPr>
          <p:cNvSpPr txBox="1"/>
          <p:nvPr/>
        </p:nvSpPr>
        <p:spPr>
          <a:xfrm>
            <a:off x="6465237" y="4513204"/>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0783366 </a:t>
            </a:r>
            <a:endParaRPr lang="en-CA" sz="1800" b="1" dirty="0">
              <a:solidFill>
                <a:srgbClr val="009999"/>
              </a:solidFill>
            </a:endParaRPr>
          </a:p>
        </p:txBody>
      </p:sp>
      <p:sp>
        <p:nvSpPr>
          <p:cNvPr id="19" name="TextBox 18">
            <a:extLst>
              <a:ext uri="{FF2B5EF4-FFF2-40B4-BE49-F238E27FC236}">
                <a16:creationId xmlns:a16="http://schemas.microsoft.com/office/drawing/2014/main" id="{2B3B6494-88DE-47EF-963F-ECCB5743834B}"/>
              </a:ext>
            </a:extLst>
          </p:cNvPr>
          <p:cNvSpPr txBox="1"/>
          <p:nvPr/>
        </p:nvSpPr>
        <p:spPr>
          <a:xfrm>
            <a:off x="9270525" y="4511018"/>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0795068 </a:t>
            </a:r>
            <a:endParaRPr lang="en-CA" sz="1800" b="1" dirty="0">
              <a:solidFill>
                <a:srgbClr val="009999"/>
              </a:solidFill>
            </a:endParaRPr>
          </a:p>
        </p:txBody>
      </p:sp>
      <p:sp>
        <p:nvSpPr>
          <p:cNvPr id="20" name="Title 1">
            <a:extLst>
              <a:ext uri="{FF2B5EF4-FFF2-40B4-BE49-F238E27FC236}">
                <a16:creationId xmlns:a16="http://schemas.microsoft.com/office/drawing/2014/main" id="{581BA074-798B-4A71-875F-B07E62C811F2}"/>
              </a:ext>
            </a:extLst>
          </p:cNvPr>
          <p:cNvSpPr txBox="1">
            <a:spLocks/>
          </p:cNvSpPr>
          <p:nvPr/>
        </p:nvSpPr>
        <p:spPr>
          <a:xfrm>
            <a:off x="810827" y="190135"/>
            <a:ext cx="10542973" cy="664797"/>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lang="en-US" sz="5400" b="1" kern="1200" dirty="0">
                <a:solidFill>
                  <a:schemeClr val="tx2"/>
                </a:solidFill>
                <a:latin typeface="Verdana" panose="020B0604030504040204" pitchFamily="34" charset="0"/>
                <a:ea typeface="Verdana" panose="020B0604030504040204" pitchFamily="34" charset="0"/>
                <a:cs typeface="+mn-cs"/>
              </a:defRPr>
            </a:lvl1pPr>
          </a:lstStyle>
          <a:p>
            <a:r>
              <a:rPr lang="en-CA" sz="4800" dirty="0"/>
              <a:t>Team Introduction</a:t>
            </a:r>
          </a:p>
        </p:txBody>
      </p:sp>
      <p:sp>
        <p:nvSpPr>
          <p:cNvPr id="21" name="Rounded Rectangle 97">
            <a:extLst>
              <a:ext uri="{FF2B5EF4-FFF2-40B4-BE49-F238E27FC236}">
                <a16:creationId xmlns:a16="http://schemas.microsoft.com/office/drawing/2014/main" id="{7DCD09E5-5BF6-4ECC-95C2-68D44553225D}"/>
              </a:ext>
              <a:ext uri="{C183D7F6-B498-43B3-948B-1728B52AA6E4}">
                <adec:decorative xmlns:adec="http://schemas.microsoft.com/office/drawing/2017/decorative" val="1"/>
              </a:ext>
            </a:extLst>
          </p:cNvPr>
          <p:cNvSpPr/>
          <p:nvPr/>
        </p:nvSpPr>
        <p:spPr>
          <a:xfrm>
            <a:off x="810827" y="1310262"/>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Group Name</a:t>
            </a:r>
          </a:p>
        </p:txBody>
      </p:sp>
      <p:sp>
        <p:nvSpPr>
          <p:cNvPr id="22" name="Rounded Rectangle 81">
            <a:extLst>
              <a:ext uri="{FF2B5EF4-FFF2-40B4-BE49-F238E27FC236}">
                <a16:creationId xmlns:a16="http://schemas.microsoft.com/office/drawing/2014/main" id="{EC37C41A-E938-4323-92C8-042EFC60742C}"/>
              </a:ext>
              <a:ext uri="{C183D7F6-B498-43B3-948B-1728B52AA6E4}">
                <adec:decorative xmlns:adec="http://schemas.microsoft.com/office/drawing/2017/decorative" val="1"/>
              </a:ext>
            </a:extLst>
          </p:cNvPr>
          <p:cNvSpPr/>
          <p:nvPr/>
        </p:nvSpPr>
        <p:spPr>
          <a:xfrm>
            <a:off x="2927884" y="1310262"/>
            <a:ext cx="8398543" cy="560290"/>
          </a:xfrm>
          <a:prstGeom prst="roundRect">
            <a:avLst>
              <a:gd name="adj" fmla="val 50000"/>
            </a:avLst>
          </a:prstGeom>
          <a:solidFill>
            <a:srgbClr val="009999">
              <a:alpha val="2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3" name="TextBox 22">
            <a:extLst>
              <a:ext uri="{FF2B5EF4-FFF2-40B4-BE49-F238E27FC236}">
                <a16:creationId xmlns:a16="http://schemas.microsoft.com/office/drawing/2014/main" id="{50DC55AC-D27A-4B95-86B8-25F68E8A993A}"/>
              </a:ext>
            </a:extLst>
          </p:cNvPr>
          <p:cNvSpPr txBox="1"/>
          <p:nvPr/>
        </p:nvSpPr>
        <p:spPr>
          <a:xfrm>
            <a:off x="3158924" y="1402124"/>
            <a:ext cx="7416800" cy="387798"/>
          </a:xfrm>
          <a:prstGeom prst="rect">
            <a:avLst/>
          </a:prstGeom>
          <a:noFill/>
        </p:spPr>
        <p:txBody>
          <a:bodyPr vert="horz" wrap="square" lIns="0" tIns="0" rIns="0" bIns="0" rtlCol="0" anchor="ctr">
            <a:spAutoFit/>
          </a:bodyPr>
          <a:lstStyle>
            <a:defPPr>
              <a:defRPr lang="en-US"/>
            </a:defPPr>
            <a:lvl1pPr>
              <a:lnSpc>
                <a:spcPct val="90000"/>
              </a:lnSpc>
              <a:spcBef>
                <a:spcPct val="0"/>
              </a:spcBef>
              <a:buNone/>
              <a:defRPr sz="4800" b="1">
                <a:solidFill>
                  <a:schemeClr val="tx2"/>
                </a:solidFill>
                <a:latin typeface="Verdana" panose="020B0604030504040204" pitchFamily="34" charset="0"/>
                <a:ea typeface="Verdana" panose="020B0604030504040204" pitchFamily="34" charset="0"/>
              </a:defRPr>
            </a:lvl1pPr>
          </a:lstStyle>
          <a:p>
            <a:r>
              <a:rPr lang="en-US" sz="2800" dirty="0"/>
              <a:t>INSIGHT</a:t>
            </a:r>
          </a:p>
        </p:txBody>
      </p:sp>
      <p:pic>
        <p:nvPicPr>
          <p:cNvPr id="27" name="Picture 26" descr="A person with long hair&#10;&#10;Description automatically generated with low confidence">
            <a:extLst>
              <a:ext uri="{FF2B5EF4-FFF2-40B4-BE49-F238E27FC236}">
                <a16:creationId xmlns:a16="http://schemas.microsoft.com/office/drawing/2014/main" id="{85AD956E-D1D7-4DAD-8790-88BD8F9C2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399" y="2573915"/>
            <a:ext cx="1786890" cy="1786890"/>
          </a:xfrm>
          <a:prstGeom prst="flowChartConnector">
            <a:avLst/>
          </a:prstGeom>
        </p:spPr>
      </p:pic>
      <p:pic>
        <p:nvPicPr>
          <p:cNvPr id="31" name="Picture 30" descr="A person with a beard&#10;&#10;Description automatically generated with low confidence">
            <a:extLst>
              <a:ext uri="{FF2B5EF4-FFF2-40B4-BE49-F238E27FC236}">
                <a16:creationId xmlns:a16="http://schemas.microsoft.com/office/drawing/2014/main" id="{795B1A91-9A88-4B68-9A86-E4BA01649AD4}"/>
              </a:ext>
            </a:extLst>
          </p:cNvPr>
          <p:cNvPicPr>
            <a:picLocks noChangeAspect="1"/>
          </p:cNvPicPr>
          <p:nvPr/>
        </p:nvPicPr>
        <p:blipFill rotWithShape="1">
          <a:blip r:embed="rId3">
            <a:extLst>
              <a:ext uri="{28A0092B-C50C-407E-A947-70E740481C1C}">
                <a14:useLocalDpi xmlns:a14="http://schemas.microsoft.com/office/drawing/2010/main" val="0"/>
              </a:ext>
            </a:extLst>
          </a:blip>
          <a:srcRect t="2256" b="24375"/>
          <a:stretch/>
        </p:blipFill>
        <p:spPr>
          <a:xfrm>
            <a:off x="1049133" y="2573915"/>
            <a:ext cx="1758970" cy="1786890"/>
          </a:xfrm>
          <a:prstGeom prst="flowChartConnector">
            <a:avLst/>
          </a:prstGeom>
        </p:spPr>
      </p:pic>
      <p:pic>
        <p:nvPicPr>
          <p:cNvPr id="33" name="Picture 32" descr="A picture containing text, posing&#10;&#10;Description automatically generated">
            <a:extLst>
              <a:ext uri="{FF2B5EF4-FFF2-40B4-BE49-F238E27FC236}">
                <a16:creationId xmlns:a16="http://schemas.microsoft.com/office/drawing/2014/main" id="{96B1E9CC-65D8-4066-9100-25FF46B46DBC}"/>
              </a:ext>
            </a:extLst>
          </p:cNvPr>
          <p:cNvPicPr>
            <a:picLocks noChangeAspect="1"/>
          </p:cNvPicPr>
          <p:nvPr/>
        </p:nvPicPr>
        <p:blipFill rotWithShape="1">
          <a:blip r:embed="rId4">
            <a:extLst>
              <a:ext uri="{28A0092B-C50C-407E-A947-70E740481C1C}">
                <a14:useLocalDpi xmlns:a14="http://schemas.microsoft.com/office/drawing/2010/main" val="0"/>
              </a:ext>
            </a:extLst>
          </a:blip>
          <a:srcRect l="4596" t="3671" r="4409" b="20813"/>
          <a:stretch/>
        </p:blipFill>
        <p:spPr>
          <a:xfrm>
            <a:off x="6606991" y="2563281"/>
            <a:ext cx="1648493" cy="1785314"/>
          </a:xfrm>
          <a:prstGeom prst="flowChartConnector">
            <a:avLst/>
          </a:prstGeom>
        </p:spPr>
      </p:pic>
      <p:pic>
        <p:nvPicPr>
          <p:cNvPr id="4" name="Picture 3" descr="A person wearing a hat&#10;&#10;Description automatically generated with low confidence">
            <a:extLst>
              <a:ext uri="{FF2B5EF4-FFF2-40B4-BE49-F238E27FC236}">
                <a16:creationId xmlns:a16="http://schemas.microsoft.com/office/drawing/2014/main" id="{8CCF4ABF-A75E-4A55-860F-330369DE4221}"/>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1331" t="11563" r="25567" b="42923"/>
          <a:stretch/>
        </p:blipFill>
        <p:spPr>
          <a:xfrm>
            <a:off x="9353862" y="2573915"/>
            <a:ext cx="1789005" cy="1774680"/>
          </a:xfrm>
          <a:prstGeom prst="flowChartConnector">
            <a:avLst/>
          </a:prstGeom>
        </p:spPr>
      </p:pic>
    </p:spTree>
    <p:extLst>
      <p:ext uri="{BB962C8B-B14F-4D97-AF65-F5344CB8AC3E}">
        <p14:creationId xmlns:p14="http://schemas.microsoft.com/office/powerpoint/2010/main" val="141895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Dataset Description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a:xfrm>
            <a:off x="838200" y="3720516"/>
            <a:ext cx="10515600" cy="1650138"/>
          </a:xfrm>
        </p:spPr>
        <p:txBody>
          <a:bodyPr/>
          <a:lstStyle/>
          <a:p>
            <a:pPr marL="0" indent="0">
              <a:buNone/>
            </a:pPr>
            <a:r>
              <a:rPr lang="en-US" sz="2000" b="1" dirty="0"/>
              <a:t>- About Dataset</a:t>
            </a:r>
          </a:p>
          <a:p>
            <a:pPr marL="0" indent="0">
              <a:buNone/>
            </a:pPr>
            <a:r>
              <a:rPr lang="en-US" sz="2000" b="1" dirty="0"/>
              <a:t>- Dataset Characteristic</a:t>
            </a:r>
          </a:p>
          <a:p>
            <a:pPr marL="0" indent="0">
              <a:buNone/>
            </a:pPr>
            <a:r>
              <a:rPr lang="en-US" sz="2000" b="1" dirty="0"/>
              <a:t>- Other Works on this Dataset</a:t>
            </a:r>
            <a:endParaRPr lang="en-CA" sz="2000" b="1" dirty="0"/>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6</a:t>
            </a:fld>
            <a:endParaRPr lang="en-US" dirty="0"/>
          </a:p>
        </p:txBody>
      </p:sp>
    </p:spTree>
    <p:extLst>
      <p:ext uri="{BB962C8B-B14F-4D97-AF65-F5344CB8AC3E}">
        <p14:creationId xmlns:p14="http://schemas.microsoft.com/office/powerpoint/2010/main" val="229680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46C012-4869-459D-BEC8-74DDD8CFB0B7}"/>
              </a:ext>
            </a:extLst>
          </p:cNvPr>
          <p:cNvSpPr>
            <a:spLocks noGrp="1"/>
          </p:cNvSpPr>
          <p:nvPr>
            <p:ph type="sldNum" sz="quarter" idx="12"/>
          </p:nvPr>
        </p:nvSpPr>
        <p:spPr>
          <a:xfrm>
            <a:off x="8679658" y="6356349"/>
            <a:ext cx="2743200" cy="365125"/>
          </a:xfrm>
        </p:spPr>
        <p:txBody>
          <a:bodyPr/>
          <a:lstStyle/>
          <a:p>
            <a:fld id="{5A4A7955-6230-48B4-BD8B-A7C460F75945}" type="slidenum">
              <a:rPr lang="en-US" smtClean="0"/>
              <a:t>7</a:t>
            </a:fld>
            <a:endParaRPr lang="en-US" dirty="0"/>
          </a:p>
        </p:txBody>
      </p:sp>
      <p:sp>
        <p:nvSpPr>
          <p:cNvPr id="5" name="Title 4">
            <a:extLst>
              <a:ext uri="{FF2B5EF4-FFF2-40B4-BE49-F238E27FC236}">
                <a16:creationId xmlns:a16="http://schemas.microsoft.com/office/drawing/2014/main" id="{F2121B3A-4CFD-424E-9615-D1FD39E62D3F}"/>
              </a:ext>
            </a:extLst>
          </p:cNvPr>
          <p:cNvSpPr>
            <a:spLocks noGrp="1"/>
          </p:cNvSpPr>
          <p:nvPr>
            <p:ph type="title"/>
          </p:nvPr>
        </p:nvSpPr>
        <p:spPr/>
        <p:txBody>
          <a:bodyPr/>
          <a:lstStyle/>
          <a:p>
            <a:r>
              <a:rPr lang="en-US" dirty="0"/>
              <a:t>About Dataset </a:t>
            </a:r>
            <a:endParaRPr lang="en-CA" dirty="0"/>
          </a:p>
        </p:txBody>
      </p:sp>
      <p:sp>
        <p:nvSpPr>
          <p:cNvPr id="6" name="Rounded Rectangle 81">
            <a:extLst>
              <a:ext uri="{FF2B5EF4-FFF2-40B4-BE49-F238E27FC236}">
                <a16:creationId xmlns:a16="http://schemas.microsoft.com/office/drawing/2014/main" id="{8307DCD3-828F-4332-8C94-7A9DCDD51018}"/>
              </a:ext>
              <a:ext uri="{C183D7F6-B498-43B3-948B-1728B52AA6E4}">
                <adec:decorative xmlns:adec="http://schemas.microsoft.com/office/drawing/2017/decorative" val="1"/>
              </a:ext>
            </a:extLst>
          </p:cNvPr>
          <p:cNvSpPr/>
          <p:nvPr/>
        </p:nvSpPr>
        <p:spPr>
          <a:xfrm>
            <a:off x="2963355" y="179040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6">
            <a:extLst>
              <a:ext uri="{FF2B5EF4-FFF2-40B4-BE49-F238E27FC236}">
                <a16:creationId xmlns:a16="http://schemas.microsoft.com/office/drawing/2014/main" id="{C99CB44C-130C-407A-AA8F-B418D03DA90B}"/>
              </a:ext>
              <a:ext uri="{C183D7F6-B498-43B3-948B-1728B52AA6E4}">
                <adec:decorative xmlns:adec="http://schemas.microsoft.com/office/drawing/2017/decorative" val="1"/>
              </a:ext>
            </a:extLst>
          </p:cNvPr>
          <p:cNvSpPr/>
          <p:nvPr/>
        </p:nvSpPr>
        <p:spPr>
          <a:xfrm>
            <a:off x="846298" y="179040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Source</a:t>
            </a:r>
          </a:p>
        </p:txBody>
      </p:sp>
      <p:sp>
        <p:nvSpPr>
          <p:cNvPr id="9" name="Rounded Rectangle 97">
            <a:extLst>
              <a:ext uri="{FF2B5EF4-FFF2-40B4-BE49-F238E27FC236}">
                <a16:creationId xmlns:a16="http://schemas.microsoft.com/office/drawing/2014/main" id="{07DEA1EA-3413-449D-BE39-CA6AB2B25D33}"/>
              </a:ext>
              <a:ext uri="{C183D7F6-B498-43B3-948B-1728B52AA6E4}">
                <adec:decorative xmlns:adec="http://schemas.microsoft.com/office/drawing/2017/decorative" val="1"/>
              </a:ext>
            </a:extLst>
          </p:cNvPr>
          <p:cNvSpPr/>
          <p:nvPr/>
        </p:nvSpPr>
        <p:spPr>
          <a:xfrm>
            <a:off x="846298" y="243206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Dataset</a:t>
            </a:r>
          </a:p>
        </p:txBody>
      </p:sp>
      <p:sp>
        <p:nvSpPr>
          <p:cNvPr id="12" name="Rounded Rectangle 81">
            <a:extLst>
              <a:ext uri="{FF2B5EF4-FFF2-40B4-BE49-F238E27FC236}">
                <a16:creationId xmlns:a16="http://schemas.microsoft.com/office/drawing/2014/main" id="{35288582-11A1-45C1-962A-A1EB3FE955DB}"/>
              </a:ext>
              <a:ext uri="{C183D7F6-B498-43B3-948B-1728B52AA6E4}">
                <adec:decorative xmlns:adec="http://schemas.microsoft.com/office/drawing/2017/decorative" val="1"/>
              </a:ext>
            </a:extLst>
          </p:cNvPr>
          <p:cNvSpPr/>
          <p:nvPr/>
        </p:nvSpPr>
        <p:spPr>
          <a:xfrm>
            <a:off x="2963355" y="2432067"/>
            <a:ext cx="8398543" cy="1064981"/>
          </a:xfrm>
          <a:prstGeom prst="roundRect">
            <a:avLst>
              <a:gd name="adj" fmla="val 2595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81">
            <a:extLst>
              <a:ext uri="{FF2B5EF4-FFF2-40B4-BE49-F238E27FC236}">
                <a16:creationId xmlns:a16="http://schemas.microsoft.com/office/drawing/2014/main" id="{1BDC94DF-5735-4269-B9BE-01FA00E363A4}"/>
              </a:ext>
              <a:ext uri="{C183D7F6-B498-43B3-948B-1728B52AA6E4}">
                <adec:decorative xmlns:adec="http://schemas.microsoft.com/office/drawing/2017/decorative" val="1"/>
              </a:ext>
            </a:extLst>
          </p:cNvPr>
          <p:cNvSpPr/>
          <p:nvPr/>
        </p:nvSpPr>
        <p:spPr>
          <a:xfrm>
            <a:off x="2963355" y="3583991"/>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96">
            <a:extLst>
              <a:ext uri="{FF2B5EF4-FFF2-40B4-BE49-F238E27FC236}">
                <a16:creationId xmlns:a16="http://schemas.microsoft.com/office/drawing/2014/main" id="{7059B67A-A83A-49E4-8CA3-34B66899739F}"/>
              </a:ext>
              <a:ext uri="{C183D7F6-B498-43B3-948B-1728B52AA6E4}">
                <adec:decorative xmlns:adec="http://schemas.microsoft.com/office/drawing/2017/decorative" val="1"/>
              </a:ext>
            </a:extLst>
          </p:cNvPr>
          <p:cNvSpPr/>
          <p:nvPr/>
        </p:nvSpPr>
        <p:spPr>
          <a:xfrm>
            <a:off x="846298" y="3583992"/>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Link</a:t>
            </a:r>
          </a:p>
        </p:txBody>
      </p:sp>
      <p:sp>
        <p:nvSpPr>
          <p:cNvPr id="15" name="Rounded Rectangle 97">
            <a:extLst>
              <a:ext uri="{FF2B5EF4-FFF2-40B4-BE49-F238E27FC236}">
                <a16:creationId xmlns:a16="http://schemas.microsoft.com/office/drawing/2014/main" id="{1846A612-D1F4-4129-BF05-99516056D26D}"/>
              </a:ext>
              <a:ext uri="{C183D7F6-B498-43B3-948B-1728B52AA6E4}">
                <adec:decorative xmlns:adec="http://schemas.microsoft.com/office/drawing/2017/decorative" val="1"/>
              </a:ext>
            </a:extLst>
          </p:cNvPr>
          <p:cNvSpPr/>
          <p:nvPr/>
        </p:nvSpPr>
        <p:spPr>
          <a:xfrm>
            <a:off x="846298" y="114873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Title</a:t>
            </a:r>
          </a:p>
        </p:txBody>
      </p:sp>
      <p:sp>
        <p:nvSpPr>
          <p:cNvPr id="16" name="Rounded Rectangle 81">
            <a:extLst>
              <a:ext uri="{FF2B5EF4-FFF2-40B4-BE49-F238E27FC236}">
                <a16:creationId xmlns:a16="http://schemas.microsoft.com/office/drawing/2014/main" id="{7621EF96-43F8-496F-A9A9-C6E4E5DAC06D}"/>
              </a:ext>
              <a:ext uri="{C183D7F6-B498-43B3-948B-1728B52AA6E4}">
                <adec:decorative xmlns:adec="http://schemas.microsoft.com/office/drawing/2017/decorative" val="1"/>
              </a:ext>
            </a:extLst>
          </p:cNvPr>
          <p:cNvSpPr/>
          <p:nvPr/>
        </p:nvSpPr>
        <p:spPr>
          <a:xfrm>
            <a:off x="2963355" y="114873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A6F5862-5C12-49B0-972D-5310B9C44C99}"/>
              </a:ext>
            </a:extLst>
          </p:cNvPr>
          <p:cNvSpPr txBox="1"/>
          <p:nvPr/>
        </p:nvSpPr>
        <p:spPr>
          <a:xfrm>
            <a:off x="3156373" y="3660097"/>
            <a:ext cx="7416800" cy="400110"/>
          </a:xfrm>
          <a:prstGeom prst="rect">
            <a:avLst/>
          </a:prstGeom>
          <a:noFill/>
        </p:spPr>
        <p:txBody>
          <a:bodyPr wrap="square">
            <a:spAutoFit/>
          </a:bodyPr>
          <a:lstStyle/>
          <a:p>
            <a:r>
              <a:rPr lang="en-CA" sz="2000" dirty="0"/>
              <a:t>https://query.data.world/s/lqrsaugj7kwkyazkvydowjuxjrybxx</a:t>
            </a:r>
          </a:p>
        </p:txBody>
      </p:sp>
      <p:sp>
        <p:nvSpPr>
          <p:cNvPr id="23" name="TextBox 22">
            <a:extLst>
              <a:ext uri="{FF2B5EF4-FFF2-40B4-BE49-F238E27FC236}">
                <a16:creationId xmlns:a16="http://schemas.microsoft.com/office/drawing/2014/main" id="{26929B75-E427-4CB9-8397-6CF399CED1E7}"/>
              </a:ext>
            </a:extLst>
          </p:cNvPr>
          <p:cNvSpPr txBox="1"/>
          <p:nvPr/>
        </p:nvSpPr>
        <p:spPr>
          <a:xfrm>
            <a:off x="3156373" y="1863641"/>
            <a:ext cx="7416800" cy="400110"/>
          </a:xfrm>
          <a:prstGeom prst="rect">
            <a:avLst/>
          </a:prstGeom>
          <a:noFill/>
        </p:spPr>
        <p:txBody>
          <a:bodyPr wrap="square">
            <a:spAutoFit/>
          </a:bodyPr>
          <a:lstStyle/>
          <a:p>
            <a:r>
              <a:rPr lang="en-CA" sz="2000" dirty="0" err="1"/>
              <a:t>Data.world</a:t>
            </a:r>
            <a:endParaRPr lang="en-CA" sz="2000" dirty="0"/>
          </a:p>
        </p:txBody>
      </p:sp>
      <p:sp>
        <p:nvSpPr>
          <p:cNvPr id="25" name="TextBox 24">
            <a:extLst>
              <a:ext uri="{FF2B5EF4-FFF2-40B4-BE49-F238E27FC236}">
                <a16:creationId xmlns:a16="http://schemas.microsoft.com/office/drawing/2014/main" id="{201D02A7-F648-46A4-8255-9729A8CF1314}"/>
              </a:ext>
            </a:extLst>
          </p:cNvPr>
          <p:cNvSpPr txBox="1"/>
          <p:nvPr/>
        </p:nvSpPr>
        <p:spPr>
          <a:xfrm>
            <a:off x="3156373" y="2512051"/>
            <a:ext cx="6096000" cy="400110"/>
          </a:xfrm>
          <a:prstGeom prst="rect">
            <a:avLst/>
          </a:prstGeom>
          <a:noFill/>
        </p:spPr>
        <p:txBody>
          <a:bodyPr wrap="square">
            <a:spAutoFit/>
          </a:bodyPr>
          <a:lstStyle>
            <a:defPPr>
              <a:defRPr lang="en-US"/>
            </a:defPPr>
            <a:lvl1pPr>
              <a:defRPr sz="2000"/>
            </a:lvl1pPr>
          </a:lstStyle>
          <a:p>
            <a:r>
              <a:rPr lang="en-CA" dirty="0"/>
              <a:t>https://data.world/data-society/bank-marketing-data</a:t>
            </a:r>
          </a:p>
        </p:txBody>
      </p:sp>
      <p:sp>
        <p:nvSpPr>
          <p:cNvPr id="26" name="TextBox 25">
            <a:extLst>
              <a:ext uri="{FF2B5EF4-FFF2-40B4-BE49-F238E27FC236}">
                <a16:creationId xmlns:a16="http://schemas.microsoft.com/office/drawing/2014/main" id="{ED90F5A8-831E-44BD-BE65-B99D9316C463}"/>
              </a:ext>
            </a:extLst>
          </p:cNvPr>
          <p:cNvSpPr txBox="1"/>
          <p:nvPr/>
        </p:nvSpPr>
        <p:spPr>
          <a:xfrm>
            <a:off x="3156373" y="1217947"/>
            <a:ext cx="7416800" cy="400110"/>
          </a:xfrm>
          <a:prstGeom prst="rect">
            <a:avLst/>
          </a:prstGeom>
          <a:noFill/>
        </p:spPr>
        <p:txBody>
          <a:bodyPr wrap="square">
            <a:spAutoFit/>
          </a:bodyPr>
          <a:lstStyle/>
          <a:p>
            <a:r>
              <a:rPr lang="en-CA" sz="2000" b="1" dirty="0"/>
              <a:t>Bank Marketing Data</a:t>
            </a:r>
          </a:p>
        </p:txBody>
      </p:sp>
      <p:sp>
        <p:nvSpPr>
          <p:cNvPr id="27" name="Rounded Rectangle 97">
            <a:extLst>
              <a:ext uri="{FF2B5EF4-FFF2-40B4-BE49-F238E27FC236}">
                <a16:creationId xmlns:a16="http://schemas.microsoft.com/office/drawing/2014/main" id="{79079868-8160-4CC6-B0A6-AF02E381AA49}"/>
              </a:ext>
              <a:ext uri="{C183D7F6-B498-43B3-948B-1728B52AA6E4}">
                <adec:decorative xmlns:adec="http://schemas.microsoft.com/office/drawing/2017/decorative" val="1"/>
              </a:ext>
            </a:extLst>
          </p:cNvPr>
          <p:cNvSpPr/>
          <p:nvPr/>
        </p:nvSpPr>
        <p:spPr>
          <a:xfrm>
            <a:off x="846298" y="539227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Main Article</a:t>
            </a:r>
          </a:p>
        </p:txBody>
      </p:sp>
      <p:sp>
        <p:nvSpPr>
          <p:cNvPr id="28" name="Rounded Rectangle 81">
            <a:extLst>
              <a:ext uri="{FF2B5EF4-FFF2-40B4-BE49-F238E27FC236}">
                <a16:creationId xmlns:a16="http://schemas.microsoft.com/office/drawing/2014/main" id="{9B147E22-DACC-4F3A-AF96-F01A3390157C}"/>
              </a:ext>
              <a:ext uri="{C183D7F6-B498-43B3-948B-1728B52AA6E4}">
                <adec:decorative xmlns:adec="http://schemas.microsoft.com/office/drawing/2017/decorative" val="1"/>
              </a:ext>
            </a:extLst>
          </p:cNvPr>
          <p:cNvSpPr/>
          <p:nvPr/>
        </p:nvSpPr>
        <p:spPr>
          <a:xfrm>
            <a:off x="2963355" y="5392270"/>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344D8C0-C177-4FDF-BE56-CEDB13F0AF21}"/>
              </a:ext>
            </a:extLst>
          </p:cNvPr>
          <p:cNvSpPr txBox="1"/>
          <p:nvPr/>
        </p:nvSpPr>
        <p:spPr>
          <a:xfrm>
            <a:off x="3156373" y="5461480"/>
            <a:ext cx="7416800" cy="1015663"/>
          </a:xfrm>
          <a:prstGeom prst="rect">
            <a:avLst/>
          </a:prstGeom>
          <a:noFill/>
        </p:spPr>
        <p:txBody>
          <a:bodyPr wrap="square">
            <a:spAutoFit/>
          </a:bodyPr>
          <a:lstStyle>
            <a:defPPr>
              <a:defRPr lang="en-US"/>
            </a:defPPr>
            <a:lvl1pPr>
              <a:defRPr sz="2000"/>
            </a:lvl1pPr>
          </a:lstStyle>
          <a:p>
            <a:r>
              <a:rPr lang="en-US" dirty="0"/>
              <a:t>Moro et al., 2014, S. Moro, P. Cortez and P. Rita. A Data-Driven Approach to Predict the Success of Bank Telemarketing. Decision Support Systems, Elsevier, 62:22-31, June 2014</a:t>
            </a:r>
          </a:p>
        </p:txBody>
      </p:sp>
      <p:sp>
        <p:nvSpPr>
          <p:cNvPr id="32" name="Rounded Rectangle 97">
            <a:extLst>
              <a:ext uri="{FF2B5EF4-FFF2-40B4-BE49-F238E27FC236}">
                <a16:creationId xmlns:a16="http://schemas.microsoft.com/office/drawing/2014/main" id="{487B938B-3804-47A5-A7A0-D9031B5F2A3D}"/>
              </a:ext>
              <a:ext uri="{C183D7F6-B498-43B3-948B-1728B52AA6E4}">
                <adec:decorative xmlns:adec="http://schemas.microsoft.com/office/drawing/2017/decorative" val="1"/>
              </a:ext>
            </a:extLst>
          </p:cNvPr>
          <p:cNvSpPr/>
          <p:nvPr/>
        </p:nvSpPr>
        <p:spPr>
          <a:xfrm>
            <a:off x="846298" y="4213492"/>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Description</a:t>
            </a:r>
          </a:p>
        </p:txBody>
      </p:sp>
      <p:sp>
        <p:nvSpPr>
          <p:cNvPr id="33" name="Rounded Rectangle 81">
            <a:extLst>
              <a:ext uri="{FF2B5EF4-FFF2-40B4-BE49-F238E27FC236}">
                <a16:creationId xmlns:a16="http://schemas.microsoft.com/office/drawing/2014/main" id="{73E597B8-0757-456F-B0F4-9D89972A906C}"/>
              </a:ext>
              <a:ext uri="{C183D7F6-B498-43B3-948B-1728B52AA6E4}">
                <adec:decorative xmlns:adec="http://schemas.microsoft.com/office/drawing/2017/decorative" val="1"/>
              </a:ext>
            </a:extLst>
          </p:cNvPr>
          <p:cNvSpPr/>
          <p:nvPr/>
        </p:nvSpPr>
        <p:spPr>
          <a:xfrm>
            <a:off x="2963355" y="4213491"/>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8239365-9C68-4A04-82CC-4D77370A81F3}"/>
              </a:ext>
            </a:extLst>
          </p:cNvPr>
          <p:cNvSpPr txBox="1"/>
          <p:nvPr/>
        </p:nvSpPr>
        <p:spPr>
          <a:xfrm>
            <a:off x="3156373" y="4282701"/>
            <a:ext cx="7416800" cy="707886"/>
          </a:xfrm>
          <a:prstGeom prst="rect">
            <a:avLst/>
          </a:prstGeom>
          <a:noFill/>
        </p:spPr>
        <p:txBody>
          <a:bodyPr wrap="square">
            <a:spAutoFit/>
          </a:bodyPr>
          <a:lstStyle/>
          <a:p>
            <a:r>
              <a:rPr lang="en-US" sz="2000" dirty="0"/>
              <a:t>The data is related with direct marketing campaigns (phone calls) of a Portuguese banking institution.</a:t>
            </a:r>
          </a:p>
        </p:txBody>
      </p:sp>
      <p:sp>
        <p:nvSpPr>
          <p:cNvPr id="35" name="Date Placeholder 2">
            <a:extLst>
              <a:ext uri="{FF2B5EF4-FFF2-40B4-BE49-F238E27FC236}">
                <a16:creationId xmlns:a16="http://schemas.microsoft.com/office/drawing/2014/main" id="{F6E83EA3-6018-4C01-BD66-3873BBCF6340}"/>
              </a:ext>
            </a:extLst>
          </p:cNvPr>
          <p:cNvSpPr>
            <a:spLocks noGrp="1"/>
          </p:cNvSpPr>
          <p:nvPr>
            <p:ph type="dt" sz="half" idx="10"/>
          </p:nvPr>
        </p:nvSpPr>
        <p:spPr>
          <a:xfrm>
            <a:off x="838200" y="6356350"/>
            <a:ext cx="2743200" cy="365125"/>
          </a:xfrm>
        </p:spPr>
        <p:txBody>
          <a:bodyPr/>
          <a:lstStyle/>
          <a:p>
            <a:fld id="{8E66377D-50EC-42EA-A145-ACA2D45D0E7A}" type="datetime4">
              <a:rPr lang="en-US" smtClean="0"/>
              <a:t>November 5, 2021</a:t>
            </a:fld>
            <a:endParaRPr lang="en-US" dirty="0"/>
          </a:p>
        </p:txBody>
      </p:sp>
      <p:sp>
        <p:nvSpPr>
          <p:cNvPr id="24" name="TextBox 23">
            <a:extLst>
              <a:ext uri="{FF2B5EF4-FFF2-40B4-BE49-F238E27FC236}">
                <a16:creationId xmlns:a16="http://schemas.microsoft.com/office/drawing/2014/main" id="{ECC41846-6F56-4F33-81EB-1F30096EFC79}"/>
              </a:ext>
            </a:extLst>
          </p:cNvPr>
          <p:cNvSpPr txBox="1"/>
          <p:nvPr/>
        </p:nvSpPr>
        <p:spPr>
          <a:xfrm>
            <a:off x="3156373" y="2991940"/>
            <a:ext cx="6096000" cy="369332"/>
          </a:xfrm>
          <a:prstGeom prst="rect">
            <a:avLst/>
          </a:prstGeom>
          <a:noFill/>
        </p:spPr>
        <p:txBody>
          <a:bodyPr wrap="square">
            <a:spAutoFit/>
          </a:bodyPr>
          <a:lstStyle/>
          <a:p>
            <a:r>
              <a:rPr lang="en-CA" dirty="0"/>
              <a:t>http://archive.ics.uci.edu/ml/datasets/Bank+Marketing</a:t>
            </a:r>
          </a:p>
        </p:txBody>
      </p:sp>
    </p:spTree>
    <p:extLst>
      <p:ext uri="{BB962C8B-B14F-4D97-AF65-F5344CB8AC3E}">
        <p14:creationId xmlns:p14="http://schemas.microsoft.com/office/powerpoint/2010/main" val="196172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70ECC2B-1E24-47FE-B510-F3F4D738967B}"/>
              </a:ext>
            </a:extLst>
          </p:cNvPr>
          <p:cNvSpPr/>
          <p:nvPr/>
        </p:nvSpPr>
        <p:spPr>
          <a:xfrm>
            <a:off x="4940795" y="5216434"/>
            <a:ext cx="5565473" cy="854491"/>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F1F8BC82-C7FE-48D6-8388-96D41C39ECC2}"/>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B6F77254-FDF0-4B18-8826-5E7AE4969048}"/>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4" name="Title 3">
            <a:extLst>
              <a:ext uri="{FF2B5EF4-FFF2-40B4-BE49-F238E27FC236}">
                <a16:creationId xmlns:a16="http://schemas.microsoft.com/office/drawing/2014/main" id="{6CF305E2-7C2B-46C6-B371-BC49410CC2A7}"/>
              </a:ext>
            </a:extLst>
          </p:cNvPr>
          <p:cNvSpPr>
            <a:spLocks noGrp="1"/>
          </p:cNvSpPr>
          <p:nvPr>
            <p:ph type="title"/>
          </p:nvPr>
        </p:nvSpPr>
        <p:spPr/>
        <p:txBody>
          <a:bodyPr/>
          <a:lstStyle/>
          <a:p>
            <a:r>
              <a:rPr lang="en-US" dirty="0"/>
              <a:t>About Dataset </a:t>
            </a:r>
            <a:endParaRPr lang="en-CA" dirty="0"/>
          </a:p>
        </p:txBody>
      </p:sp>
      <p:sp>
        <p:nvSpPr>
          <p:cNvPr id="7" name="TextBox 6">
            <a:extLst>
              <a:ext uri="{FF2B5EF4-FFF2-40B4-BE49-F238E27FC236}">
                <a16:creationId xmlns:a16="http://schemas.microsoft.com/office/drawing/2014/main" id="{90FB0BEC-8E3C-4152-8DC9-6B058C0B2987}"/>
              </a:ext>
            </a:extLst>
          </p:cNvPr>
          <p:cNvSpPr txBox="1"/>
          <p:nvPr/>
        </p:nvSpPr>
        <p:spPr>
          <a:xfrm>
            <a:off x="783702" y="1514690"/>
            <a:ext cx="9647921" cy="3170099"/>
          </a:xfrm>
          <a:prstGeom prst="rect">
            <a:avLst/>
          </a:prstGeom>
          <a:noFill/>
        </p:spPr>
        <p:txBody>
          <a:bodyPr wrap="square">
            <a:spAutoFit/>
          </a:bodyPr>
          <a:lstStyle/>
          <a:p>
            <a:r>
              <a:rPr lang="en-CA" sz="2000" dirty="0">
                <a:latin typeface="Calibri" panose="020F0502020204030204" pitchFamily="34" charset="0"/>
                <a:cs typeface="Calibri" panose="020F0502020204030204" pitchFamily="34" charset="0"/>
              </a:rPr>
              <a:t>There are four datasets extracted from Main Dataset used in the article:</a:t>
            </a:r>
          </a:p>
          <a:p>
            <a:endParaRPr lang="en-CA" dirty="0"/>
          </a:p>
          <a:p>
            <a:pPr marL="285750" indent="-285750">
              <a:buFont typeface="Wingdings" panose="05000000000000000000" pitchFamily="2" charset="2"/>
              <a:buChar char="§"/>
            </a:pPr>
            <a:r>
              <a:rPr lang="en-CA" b="1" dirty="0"/>
              <a:t>bank-additional-full.csv</a:t>
            </a:r>
            <a:r>
              <a:rPr lang="en-CA" dirty="0"/>
              <a:t> with all examples (41188) and 20 inputs, ordered by date (from May 2008 to November 2010), very close to the data analyzed in [Moro et al., 2014]</a:t>
            </a:r>
          </a:p>
          <a:p>
            <a:pPr marL="285750" indent="-285750">
              <a:buFont typeface="Wingdings" panose="05000000000000000000" pitchFamily="2" charset="2"/>
              <a:buChar char="§"/>
            </a:pPr>
            <a:r>
              <a:rPr lang="en-CA" b="1" dirty="0"/>
              <a:t>bank-additional.csv </a:t>
            </a:r>
            <a:r>
              <a:rPr lang="en-CA" dirty="0"/>
              <a:t>with 10% of the examples (4119), randomly selected from 1), and 20 inputs.</a:t>
            </a:r>
          </a:p>
          <a:p>
            <a:pPr marL="285750" indent="-285750">
              <a:buFont typeface="Wingdings" panose="05000000000000000000" pitchFamily="2" charset="2"/>
              <a:buChar char="§"/>
            </a:pPr>
            <a:r>
              <a:rPr lang="en-CA" b="1" dirty="0"/>
              <a:t>bank-full.csv </a:t>
            </a:r>
            <a:r>
              <a:rPr lang="en-CA" dirty="0"/>
              <a:t>with all examples and 17 inputs, ordered by date (older version of this dataset with less inputs).</a:t>
            </a:r>
          </a:p>
          <a:p>
            <a:pPr marL="285750" indent="-285750">
              <a:buFont typeface="Wingdings" panose="05000000000000000000" pitchFamily="2" charset="2"/>
              <a:buChar char="§"/>
            </a:pPr>
            <a:r>
              <a:rPr lang="en-CA" b="1" dirty="0"/>
              <a:t>bank.csv </a:t>
            </a:r>
            <a:r>
              <a:rPr lang="en-CA" dirty="0"/>
              <a:t>with 10% of the examples and 17 inputs, randomly selected from 3 (older version of this dataset with less inputs). </a:t>
            </a:r>
          </a:p>
          <a:p>
            <a:r>
              <a:rPr lang="en-CA" dirty="0"/>
              <a:t>The smallest datasets are provided to test more computationally demanding machine learning algorithms (e.g., SVM).</a:t>
            </a:r>
          </a:p>
        </p:txBody>
      </p:sp>
      <p:sp>
        <p:nvSpPr>
          <p:cNvPr id="9" name="TextBox 8">
            <a:extLst>
              <a:ext uri="{FF2B5EF4-FFF2-40B4-BE49-F238E27FC236}">
                <a16:creationId xmlns:a16="http://schemas.microsoft.com/office/drawing/2014/main" id="{47CBF5AD-E960-489B-904C-9D61C9A1F441}"/>
              </a:ext>
            </a:extLst>
          </p:cNvPr>
          <p:cNvSpPr txBox="1"/>
          <p:nvPr/>
        </p:nvSpPr>
        <p:spPr>
          <a:xfrm>
            <a:off x="6096000" y="5182015"/>
            <a:ext cx="4335623" cy="923330"/>
          </a:xfrm>
          <a:prstGeom prst="rect">
            <a:avLst/>
          </a:prstGeom>
          <a:noFill/>
        </p:spPr>
        <p:txBody>
          <a:bodyPr wrap="square">
            <a:spAutoFit/>
          </a:bodyPr>
          <a:lstStyle/>
          <a:p>
            <a:r>
              <a:rPr lang="en-CA" b="1" dirty="0"/>
              <a:t>The classification goal was to predict if the client will subscribe (yes/no) a term deposit (variable y).</a:t>
            </a:r>
          </a:p>
        </p:txBody>
      </p:sp>
      <p:pic>
        <p:nvPicPr>
          <p:cNvPr id="11" name="Picture 10" descr="Shape, circle&#10;&#10;Description automatically generated">
            <a:extLst>
              <a:ext uri="{FF2B5EF4-FFF2-40B4-BE49-F238E27FC236}">
                <a16:creationId xmlns:a16="http://schemas.microsoft.com/office/drawing/2014/main" id="{7FA9E65A-6E53-4753-A29C-FA086D08A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554" y="5182015"/>
            <a:ext cx="923331" cy="923331"/>
          </a:xfrm>
          <a:prstGeom prst="rect">
            <a:avLst/>
          </a:prstGeom>
        </p:spPr>
      </p:pic>
    </p:spTree>
    <p:extLst>
      <p:ext uri="{BB962C8B-B14F-4D97-AF65-F5344CB8AC3E}">
        <p14:creationId xmlns:p14="http://schemas.microsoft.com/office/powerpoint/2010/main" val="144806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71FBCA-3DD5-49F0-B800-97C39AF0B0AA}"/>
              </a:ext>
            </a:extLst>
          </p:cNvPr>
          <p:cNvSpPr>
            <a:spLocks noGrp="1"/>
          </p:cNvSpPr>
          <p:nvPr>
            <p:ph idx="1"/>
          </p:nvPr>
        </p:nvSpPr>
        <p:spPr>
          <a:xfrm>
            <a:off x="838199" y="1952823"/>
            <a:ext cx="9637889" cy="3217488"/>
          </a:xfrm>
        </p:spPr>
        <p:txBody>
          <a:bodyPr>
            <a:normAutofit fontScale="92500" lnSpcReduction="20000"/>
          </a:bodyPr>
          <a:lstStyle/>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data is related with direct marketing campaigns of a </a:t>
            </a:r>
            <a:r>
              <a:rPr lang="en-US" sz="2400" b="1" i="0" dirty="0">
                <a:solidFill>
                  <a:srgbClr val="4E5057"/>
                </a:solidFill>
                <a:effectLst/>
                <a:latin typeface="Calibri" panose="020F0502020204030204" pitchFamily="34" charset="0"/>
                <a:cs typeface="Calibri" panose="020F0502020204030204" pitchFamily="34" charset="0"/>
              </a:rPr>
              <a:t>Portuguese banking institution</a:t>
            </a:r>
            <a:r>
              <a:rPr lang="en-US" sz="2400" b="0" i="0" dirty="0">
                <a:solidFill>
                  <a:srgbClr val="4E5057"/>
                </a:solidFill>
                <a:effectLst/>
                <a:latin typeface="Calibri" panose="020F0502020204030204" pitchFamily="34" charset="0"/>
                <a:cs typeface="Calibri" panose="020F0502020204030204" pitchFamily="34" charset="0"/>
              </a:rPr>
              <a:t>. </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marketing campaigns were based on </a:t>
            </a:r>
            <a:r>
              <a:rPr lang="en-US" sz="2400" b="1" i="0" dirty="0">
                <a:solidFill>
                  <a:srgbClr val="4E5057"/>
                </a:solidFill>
                <a:effectLst/>
                <a:latin typeface="Calibri" panose="020F0502020204030204" pitchFamily="34" charset="0"/>
                <a:cs typeface="Calibri" panose="020F0502020204030204" pitchFamily="34" charset="0"/>
              </a:rPr>
              <a:t>phone calls</a:t>
            </a:r>
            <a:r>
              <a:rPr lang="en-US" sz="2400" b="0" i="0" dirty="0">
                <a:solidFill>
                  <a:srgbClr val="4E5057"/>
                </a:solidFill>
                <a:effectLst/>
                <a:latin typeface="Calibri" panose="020F0502020204030204" pitchFamily="34" charset="0"/>
                <a:cs typeface="Calibri" panose="020F0502020204030204" pitchFamily="34" charset="0"/>
              </a:rPr>
              <a:t>.</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Often, more than one contact to the same client was required, in order to access if the product (bank term deposit) would be </a:t>
            </a:r>
            <a:r>
              <a:rPr lang="en-US" sz="2400" b="1" i="0" dirty="0">
                <a:solidFill>
                  <a:srgbClr val="4E5057"/>
                </a:solidFill>
                <a:effectLst/>
                <a:latin typeface="Calibri" panose="020F0502020204030204" pitchFamily="34" charset="0"/>
                <a:cs typeface="Calibri" panose="020F0502020204030204" pitchFamily="34" charset="0"/>
              </a:rPr>
              <a:t>('yes') or not ('no') </a:t>
            </a:r>
            <a:r>
              <a:rPr lang="en-US" sz="2400" b="0" i="0" dirty="0">
                <a:solidFill>
                  <a:srgbClr val="4E5057"/>
                </a:solidFill>
                <a:effectLst/>
                <a:latin typeface="Calibri" panose="020F0502020204030204" pitchFamily="34" charset="0"/>
                <a:cs typeface="Calibri" panose="020F0502020204030204" pitchFamily="34" charset="0"/>
              </a:rPr>
              <a:t>subscribed.</a:t>
            </a:r>
          </a:p>
          <a:p>
            <a:pPr algn="l">
              <a:lnSpc>
                <a:spcPct val="134000"/>
              </a:lnSpc>
              <a:spcBef>
                <a:spcPts val="600"/>
              </a:spcBef>
              <a:spcAft>
                <a:spcPts val="600"/>
              </a:spcAft>
              <a:buFont typeface="Wingdings" panose="05000000000000000000" pitchFamily="2" charset="2"/>
              <a:buChar char="§"/>
            </a:pPr>
            <a:r>
              <a:rPr lang="en-US" sz="2400" dirty="0">
                <a:solidFill>
                  <a:srgbClr val="4E5057"/>
                </a:solidFill>
                <a:latin typeface="Calibri" panose="020F0502020204030204" pitchFamily="34" charset="0"/>
                <a:cs typeface="Calibri" panose="020F0502020204030204" pitchFamily="34" charset="0"/>
              </a:rPr>
              <a:t>The data is example of data very close to the data analyzed in the main article ordered by date from </a:t>
            </a:r>
            <a:r>
              <a:rPr lang="en-US" sz="2400" b="1" dirty="0">
                <a:solidFill>
                  <a:srgbClr val="4E5057"/>
                </a:solidFill>
                <a:latin typeface="Calibri" panose="020F0502020204030204" pitchFamily="34" charset="0"/>
                <a:cs typeface="Calibri" panose="020F0502020204030204" pitchFamily="34" charset="0"/>
              </a:rPr>
              <a:t>May 2008 to November 2010</a:t>
            </a:r>
            <a:r>
              <a:rPr lang="en-US" sz="2400" dirty="0">
                <a:solidFill>
                  <a:srgbClr val="4E5057"/>
                </a:solidFill>
                <a:latin typeface="Calibri" panose="020F0502020204030204" pitchFamily="34" charset="0"/>
                <a:cs typeface="Calibri" panose="020F0502020204030204" pitchFamily="34" charset="0"/>
              </a:rPr>
              <a:t>.</a:t>
            </a:r>
            <a:endParaRPr lang="en-US" sz="2400" b="0" i="0" dirty="0">
              <a:solidFill>
                <a:srgbClr val="4E5057"/>
              </a:solidFill>
              <a:effectLst/>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D5C4DA7E-8810-4C48-A380-A2B7035AEFEC}"/>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91664E7A-CD66-454D-B533-43933EC0734F}"/>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5" name="Title 4">
            <a:extLst>
              <a:ext uri="{FF2B5EF4-FFF2-40B4-BE49-F238E27FC236}">
                <a16:creationId xmlns:a16="http://schemas.microsoft.com/office/drawing/2014/main" id="{C39DE400-BC80-4724-A100-F849B4E780C9}"/>
              </a:ext>
            </a:extLst>
          </p:cNvPr>
          <p:cNvSpPr>
            <a:spLocks noGrp="1"/>
          </p:cNvSpPr>
          <p:nvPr>
            <p:ph type="title"/>
          </p:nvPr>
        </p:nvSpPr>
        <p:spPr/>
        <p:txBody>
          <a:bodyPr/>
          <a:lstStyle/>
          <a:p>
            <a:r>
              <a:rPr lang="en-US" dirty="0"/>
              <a:t>Dataset Characteristic</a:t>
            </a:r>
            <a:endParaRPr lang="en-CA" dirty="0"/>
          </a:p>
        </p:txBody>
      </p:sp>
    </p:spTree>
    <p:extLst>
      <p:ext uri="{BB962C8B-B14F-4D97-AF65-F5344CB8AC3E}">
        <p14:creationId xmlns:p14="http://schemas.microsoft.com/office/powerpoint/2010/main" val="1242321560"/>
      </p:ext>
    </p:extLst>
  </p:cSld>
  <p:clrMapOvr>
    <a:masterClrMapping/>
  </p:clrMapOvr>
</p:sld>
</file>

<file path=ppt/theme/theme1.xml><?xml version="1.0" encoding="utf-8"?>
<a:theme xmlns:a="http://schemas.openxmlformats.org/drawingml/2006/main" name="Office Theme">
  <a:themeElements>
    <a:clrScheme name="Custom 1">
      <a:dk1>
        <a:srgbClr val="44546A"/>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048086_Balanced scorecard, from 24Slides_SL_V1.pptx" id="{6BFE50D7-0AB5-4B02-8B95-8C7F9FA851A2}" vid="{E07AABDE-8E2B-4665-809A-C7E8493823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E4CC17A-C7FA-42F7-A285-99975430E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3496C2-30B3-40CB-ACDC-46FFFFC8A138}">
  <ds:schemaRefs>
    <ds:schemaRef ds:uri="http://schemas.microsoft.com/sharepoint/v3/contenttype/forms"/>
  </ds:schemaRefs>
</ds:datastoreItem>
</file>

<file path=customXml/itemProps3.xml><?xml version="1.0" encoding="utf-8"?>
<ds:datastoreItem xmlns:ds="http://schemas.openxmlformats.org/officeDocument/2006/customXml" ds:itemID="{5E6028FB-6012-4967-A451-C2FAE951FE25}">
  <ds:schemaRefs>
    <ds:schemaRef ds:uri="http://purl.org/dc/elements/1.1/"/>
    <ds:schemaRef ds:uri="http://schemas.microsoft.com/office/2006/documentManagement/types"/>
    <ds:schemaRef ds:uri="http://purl.org/dc/terms/"/>
    <ds:schemaRef ds:uri="http://purl.org/dc/dcmitype/"/>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1532</TotalTime>
  <Words>2883</Words>
  <Application>Microsoft Office PowerPoint</Application>
  <PresentationFormat>Widescreen</PresentationFormat>
  <Paragraphs>576</Paragraphs>
  <Slides>47</Slides>
  <Notes>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Wingdings</vt:lpstr>
      <vt:lpstr>Century Gothic</vt:lpstr>
      <vt:lpstr>Calibri</vt:lpstr>
      <vt:lpstr>Lora</vt:lpstr>
      <vt:lpstr>Calibri </vt:lpstr>
      <vt:lpstr>zeitung</vt:lpstr>
      <vt:lpstr>Calibri Light</vt:lpstr>
      <vt:lpstr>Arial</vt:lpstr>
      <vt:lpstr>Verdana</vt:lpstr>
      <vt:lpstr>Office Theme</vt:lpstr>
      <vt:lpstr>Project Proposal</vt:lpstr>
      <vt:lpstr>PowerPoint Presentation</vt:lpstr>
      <vt:lpstr>Project Proposal</vt:lpstr>
      <vt:lpstr>PowerPoint Presentation</vt:lpstr>
      <vt:lpstr>PowerPoint Presentation</vt:lpstr>
      <vt:lpstr>Dataset Description</vt:lpstr>
      <vt:lpstr>About Dataset </vt:lpstr>
      <vt:lpstr>About Dataset </vt:lpstr>
      <vt:lpstr>Dataset Characteristic</vt:lpstr>
      <vt:lpstr>Other Works on this Dataset</vt:lpstr>
      <vt:lpstr>Background &amp; Motivation</vt:lpstr>
      <vt:lpstr>Industry Knowledge domain</vt:lpstr>
      <vt:lpstr>Industry Knowledge domain</vt:lpstr>
      <vt:lpstr>The Telemarketing Main Problems</vt:lpstr>
      <vt:lpstr>Background &amp; Motivation </vt:lpstr>
      <vt:lpstr>Problem Statement Project Proposal &amp;</vt:lpstr>
      <vt:lpstr>Problem Statement</vt:lpstr>
      <vt:lpstr>Project Proposal</vt:lpstr>
      <vt:lpstr>Project Audience</vt:lpstr>
      <vt:lpstr>Short Problem Statement</vt:lpstr>
      <vt:lpstr>Analysis Questions</vt:lpstr>
      <vt:lpstr>Preliminary Exploratory Data Analysis (EDA)</vt:lpstr>
      <vt:lpstr>Preliminary EDA Steps</vt:lpstr>
      <vt:lpstr>Data Description</vt:lpstr>
      <vt:lpstr>DataFrame Structure</vt:lpstr>
      <vt:lpstr>Variables: Type &amp; Description</vt:lpstr>
      <vt:lpstr>Data Type</vt:lpstr>
      <vt:lpstr>Missing &amp; Unknown Values</vt:lpstr>
      <vt:lpstr>Univariant Preliminary Visualization</vt:lpstr>
      <vt:lpstr>Preliminary Visualization: Numeric Variables</vt:lpstr>
      <vt:lpstr>Preliminary Visualization: Numeric Variables</vt:lpstr>
      <vt:lpstr>Preliminary Visualization: Numeric Variables</vt:lpstr>
      <vt:lpstr>Univariate Preliminary Visualization</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Correlations</vt:lpstr>
      <vt:lpstr>Pearson correlation matrix (by dataprep.eda)</vt:lpstr>
      <vt:lpstr>Future Exploration &amp; Transformation steps</vt:lpstr>
      <vt:lpstr>Future Exploration &amp; Transformation steps</vt:lpstr>
      <vt:lpstr>Resources</vt:lpstr>
      <vt:lpstr>PowerPoint Presentation</vt:lpstr>
      <vt:lpstr>File &amp; Charts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Maryam Aliakbari</dc:creator>
  <cp:lastModifiedBy>Maryam Aliakbari</cp:lastModifiedBy>
  <cp:revision>34</cp:revision>
  <dcterms:created xsi:type="dcterms:W3CDTF">2021-10-28T23:46:46Z</dcterms:created>
  <dcterms:modified xsi:type="dcterms:W3CDTF">2021-11-05T05:21:11Z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